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9"/>
  </p:notesMasterIdLst>
  <p:sldIdLst>
    <p:sldId id="264" r:id="rId3"/>
    <p:sldId id="992" r:id="rId4"/>
    <p:sldId id="1057" r:id="rId5"/>
    <p:sldId id="1061" r:id="rId6"/>
    <p:sldId id="1036" r:id="rId7"/>
    <p:sldId id="105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56"/>
  </p:normalViewPr>
  <p:slideViewPr>
    <p:cSldViewPr snapToGrid="0" snapToObjects="1">
      <p:cViewPr varScale="1">
        <p:scale>
          <a:sx n="96" d="100"/>
          <a:sy n="96" d="100"/>
        </p:scale>
        <p:origin x="-128" y="-5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25320-ADE2-254B-B25F-A62B09733312}" type="datetimeFigureOut">
              <a:rPr lang="en-US" smtClean="0"/>
              <a:t>22. 10. 31.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6DD56-944D-A64C-AD03-0CEC0EBBEE79}" type="slidenum">
              <a:rPr lang="en-US" smtClean="0"/>
              <a:t>‹#›</a:t>
            </a:fld>
            <a:endParaRPr lang="en-US"/>
          </a:p>
        </p:txBody>
      </p:sp>
    </p:spTree>
    <p:extLst>
      <p:ext uri="{BB962C8B-B14F-4D97-AF65-F5344CB8AC3E}">
        <p14:creationId xmlns:p14="http://schemas.microsoft.com/office/powerpoint/2010/main" val="105425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46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38E94-1EFA-6846-B1D3-A57B37A7CFD4}" type="slidenum">
              <a:rPr lang="en-US" smtClean="0"/>
              <a:t>2</a:t>
            </a:fld>
            <a:endParaRPr lang="en-US"/>
          </a:p>
        </p:txBody>
      </p:sp>
    </p:spTree>
    <p:extLst>
      <p:ext uri="{BB962C8B-B14F-4D97-AF65-F5344CB8AC3E}">
        <p14:creationId xmlns:p14="http://schemas.microsoft.com/office/powerpoint/2010/main" val="320717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20595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C38E94-1EFA-6846-B1D3-A57B37A7CF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60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8413B-64E2-1049-9783-19F63FBA46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DD0314-7DA8-9440-BF6C-701EAC3C2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D900ABD-D4D2-E448-BBEE-2FB3E27E84E4}"/>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5" name="Footer Placeholder 4">
            <a:extLst>
              <a:ext uri="{FF2B5EF4-FFF2-40B4-BE49-F238E27FC236}">
                <a16:creationId xmlns:a16="http://schemas.microsoft.com/office/drawing/2014/main" xmlns="" id="{D2C0011B-C141-C349-869F-C582FF962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27B082-3DC5-284C-8443-65061EBEEF73}"/>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276730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FBA62-A834-584F-837C-E3A99CF84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B933EA-D9AF-BC4A-A121-E15BDA044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A9CF5C-6180-294E-97CA-AC18E2B54426}"/>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5" name="Footer Placeholder 4">
            <a:extLst>
              <a:ext uri="{FF2B5EF4-FFF2-40B4-BE49-F238E27FC236}">
                <a16:creationId xmlns:a16="http://schemas.microsoft.com/office/drawing/2014/main" xmlns="" id="{942EFA73-8C60-D34D-8289-D6A214D53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31B25A-A5A6-B441-A40B-C278816889DD}"/>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210983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C6BE38-C64D-7643-9BF8-95C981F60B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0292F16-F403-9540-AD75-1193A18D07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B9A668-033D-8045-910F-707DF73BF539}"/>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5" name="Footer Placeholder 4">
            <a:extLst>
              <a:ext uri="{FF2B5EF4-FFF2-40B4-BE49-F238E27FC236}">
                <a16:creationId xmlns:a16="http://schemas.microsoft.com/office/drawing/2014/main" xmlns="" id="{46410CE7-C63E-674B-84BC-5D6601FD1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F068F9-5E95-6444-91F4-1B227315047B}"/>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242023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39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55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77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50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84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375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292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29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394CF-BB19-384B-B427-A5D6E2415C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648452-76AF-864D-9ABF-DC2224C971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904C07-18D3-8043-A976-2F60844AAC89}"/>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5" name="Footer Placeholder 4">
            <a:extLst>
              <a:ext uri="{FF2B5EF4-FFF2-40B4-BE49-F238E27FC236}">
                <a16:creationId xmlns:a16="http://schemas.microsoft.com/office/drawing/2014/main" xmlns="" id="{A2E37D9B-AB34-1845-A7B6-881232714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C2D928-2BF3-9446-9C2D-99CCA594B671}"/>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119849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009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19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32633-AEE3-7C4A-99BD-12DAE975D0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C20288F-273C-034E-B994-644422ABA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1C94567-07FD-554B-A343-0A446E9C541E}"/>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5" name="Footer Placeholder 4">
            <a:extLst>
              <a:ext uri="{FF2B5EF4-FFF2-40B4-BE49-F238E27FC236}">
                <a16:creationId xmlns:a16="http://schemas.microsoft.com/office/drawing/2014/main" xmlns="" id="{28E01CE6-98FF-2841-B564-F13C08BDB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F8BF58-0F1E-824D-910B-E4031ED2412E}"/>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87987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F434D-5868-8B4C-9BDA-4B039EB64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9BB2C5-5F3E-3142-AC1C-8AE7B8E23C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92F038B-D3FC-DE4D-8D5B-45123AF8F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C3800B7-FC86-4B4C-A420-225339694455}"/>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6" name="Footer Placeholder 5">
            <a:extLst>
              <a:ext uri="{FF2B5EF4-FFF2-40B4-BE49-F238E27FC236}">
                <a16:creationId xmlns:a16="http://schemas.microsoft.com/office/drawing/2014/main" xmlns="" id="{555FDA39-075A-554F-B698-C787AE60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ADFB73-1E2B-4942-B1E2-606348F7DBBA}"/>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120848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2C505-DB9B-324B-9C37-E57D95E6B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ECF5F-33EA-3545-B247-F09EBA651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49890AA-A45E-8C49-84A1-31B9B8DEE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0E3A7EF-C20B-2849-967F-A7EA632C86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4EF1D6-828F-344C-B3FE-EBEFD24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9684558-658A-8F46-A3CF-8D02D1CD0677}"/>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8" name="Footer Placeholder 7">
            <a:extLst>
              <a:ext uri="{FF2B5EF4-FFF2-40B4-BE49-F238E27FC236}">
                <a16:creationId xmlns:a16="http://schemas.microsoft.com/office/drawing/2014/main" xmlns="" id="{FCD4F3BD-219E-F842-8E5E-3BEAA911FD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6D8E5E2-1482-6A49-8720-2A10989DE503}"/>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13961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11D21-945C-E944-976C-57875EBF7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CEBAD13-239D-DA48-A788-138576C7012C}"/>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4" name="Footer Placeholder 3">
            <a:extLst>
              <a:ext uri="{FF2B5EF4-FFF2-40B4-BE49-F238E27FC236}">
                <a16:creationId xmlns:a16="http://schemas.microsoft.com/office/drawing/2014/main" xmlns="" id="{56C9C0C9-46B3-F744-90E7-F1EAAAAAE7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D17092C-6F97-A64C-9C9F-239C29598250}"/>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168090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9BB67B-2CCC-D646-A3C3-2704B13BA07D}"/>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3" name="Footer Placeholder 2">
            <a:extLst>
              <a:ext uri="{FF2B5EF4-FFF2-40B4-BE49-F238E27FC236}">
                <a16:creationId xmlns:a16="http://schemas.microsoft.com/office/drawing/2014/main" xmlns="" id="{40B17D7D-BEB4-6643-8B0B-A128BAC081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C7FB81C-9AA3-D347-BE52-982F856D024F}"/>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1110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498CF-1C3C-3442-BA3A-B9D4B9C91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7B7FE86-50C8-0B4B-9DE6-12FB4CD9A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30CD4E2-A19E-DB43-9783-68EC7893D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079746-F2BE-554F-8161-7107C164595B}"/>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6" name="Footer Placeholder 5">
            <a:extLst>
              <a:ext uri="{FF2B5EF4-FFF2-40B4-BE49-F238E27FC236}">
                <a16:creationId xmlns:a16="http://schemas.microsoft.com/office/drawing/2014/main" xmlns="" id="{A503BA53-71AF-5140-BA34-9E8E2683A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DC7E5A-D577-9446-8079-52E1FEDB73EA}"/>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250062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FE6BA-766E-D24C-832D-2AAD64194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BBE453A-CF1C-A542-8C90-35E69156E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F70BA29-8B42-654C-9097-A4FCCDEC8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F5CF5B-9243-8344-BFAC-9295EC06B482}"/>
              </a:ext>
            </a:extLst>
          </p:cNvPr>
          <p:cNvSpPr>
            <a:spLocks noGrp="1"/>
          </p:cNvSpPr>
          <p:nvPr>
            <p:ph type="dt" sz="half" idx="10"/>
          </p:nvPr>
        </p:nvSpPr>
        <p:spPr/>
        <p:txBody>
          <a:bodyPr/>
          <a:lstStyle/>
          <a:p>
            <a:fld id="{541D43D7-33DB-8C48-812B-3C75A22E6672}" type="datetimeFigureOut">
              <a:rPr lang="en-US" smtClean="0"/>
              <a:t>22. 10. 31.</a:t>
            </a:fld>
            <a:endParaRPr lang="en-US"/>
          </a:p>
        </p:txBody>
      </p:sp>
      <p:sp>
        <p:nvSpPr>
          <p:cNvPr id="6" name="Footer Placeholder 5">
            <a:extLst>
              <a:ext uri="{FF2B5EF4-FFF2-40B4-BE49-F238E27FC236}">
                <a16:creationId xmlns:a16="http://schemas.microsoft.com/office/drawing/2014/main" xmlns="" id="{A36D2174-247E-2244-B18F-7190FF134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E5E473-882A-2B4E-A507-F27117A26D27}"/>
              </a:ext>
            </a:extLst>
          </p:cNvPr>
          <p:cNvSpPr>
            <a:spLocks noGrp="1"/>
          </p:cNvSpPr>
          <p:nvPr>
            <p:ph type="sldNum" sz="quarter" idx="12"/>
          </p:nvPr>
        </p:nvSpPr>
        <p:spPr/>
        <p:txBody>
          <a:bodyPr/>
          <a:lstStyle/>
          <a:p>
            <a:fld id="{83673AC6-C465-5647-8049-DC192BD9DC82}" type="slidenum">
              <a:rPr lang="en-US" smtClean="0"/>
              <a:t>‹#›</a:t>
            </a:fld>
            <a:endParaRPr lang="en-US"/>
          </a:p>
        </p:txBody>
      </p:sp>
    </p:spTree>
    <p:extLst>
      <p:ext uri="{BB962C8B-B14F-4D97-AF65-F5344CB8AC3E}">
        <p14:creationId xmlns:p14="http://schemas.microsoft.com/office/powerpoint/2010/main" val="1029173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6D9A3D-EB6C-3744-BD94-DC7108F45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37242B0-E6B6-854E-AE1D-4F0545896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F6591E-8BDF-F64E-BFB2-F7589BCE3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D43D7-33DB-8C48-812B-3C75A22E6672}" type="datetimeFigureOut">
              <a:rPr lang="en-US" smtClean="0"/>
              <a:t>22. 10. 31.</a:t>
            </a:fld>
            <a:endParaRPr lang="en-US"/>
          </a:p>
        </p:txBody>
      </p:sp>
      <p:sp>
        <p:nvSpPr>
          <p:cNvPr id="5" name="Footer Placeholder 4">
            <a:extLst>
              <a:ext uri="{FF2B5EF4-FFF2-40B4-BE49-F238E27FC236}">
                <a16:creationId xmlns:a16="http://schemas.microsoft.com/office/drawing/2014/main" xmlns="" id="{6961F085-14FB-6D48-BDE3-C039A2BB9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3223178-7795-A247-B60E-576DF4DB7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3AC6-C465-5647-8049-DC192BD9DC82}" type="slidenum">
              <a:rPr lang="en-US" smtClean="0"/>
              <a:t>‹#›</a:t>
            </a:fld>
            <a:endParaRPr lang="en-US"/>
          </a:p>
        </p:txBody>
      </p:sp>
    </p:spTree>
    <p:extLst>
      <p:ext uri="{BB962C8B-B14F-4D97-AF65-F5344CB8AC3E}">
        <p14:creationId xmlns:p14="http://schemas.microsoft.com/office/powerpoint/2010/main" val="12365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3FF2663-EE4F-1245-BB41-DC0E8ADFB2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22. 10. 31.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66A6F23-7E9A-4B4B-93FB-0FBB5B9555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699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5" descr="A picture containing text, person, person&#10;&#10;Description automatically generated"/>
          <p:cNvPicPr preferRelativeResize="0">
            <a:picLocks noGrp="1"/>
          </p:cNvPicPr>
          <p:nvPr>
            <p:ph type="body" idx="1"/>
          </p:nvPr>
        </p:nvPicPr>
        <p:blipFill rotWithShape="1">
          <a:blip r:embed="rId3">
            <a:alphaModFix/>
          </a:blip>
          <a:srcRect b="443"/>
          <a:stretch/>
        </p:blipFill>
        <p:spPr>
          <a:xfrm>
            <a:off x="20" y="10"/>
            <a:ext cx="12191980" cy="6857990"/>
          </a:xfrm>
          <a:prstGeom prst="rect">
            <a:avLst/>
          </a:prstGeom>
          <a:noFill/>
          <a:ln>
            <a:noFill/>
          </a:ln>
        </p:spPr>
      </p:pic>
    </p:spTree>
    <p:extLst>
      <p:ext uri="{BB962C8B-B14F-4D97-AF65-F5344CB8AC3E}">
        <p14:creationId xmlns:p14="http://schemas.microsoft.com/office/powerpoint/2010/main" val="298552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141B0-FD54-E945-BD84-8956A51AD43B}"/>
              </a:ext>
            </a:extLst>
          </p:cNvPr>
          <p:cNvSpPr>
            <a:spLocks noGrp="1"/>
          </p:cNvSpPr>
          <p:nvPr>
            <p:ph type="title"/>
          </p:nvPr>
        </p:nvSpPr>
        <p:spPr>
          <a:xfrm>
            <a:off x="3246839" y="505649"/>
            <a:ext cx="6718963" cy="4378867"/>
          </a:xfrm>
        </p:spPr>
        <p:txBody>
          <a:bodyPr anchor="b">
            <a:normAutofit/>
          </a:bodyPr>
          <a:lstStyle/>
          <a:p>
            <a:pPr algn="ctr"/>
            <a:r>
              <a:rPr lang="hu-HU" sz="4800" dirty="0" err="1" smtClean="0"/>
              <a:t>Case</a:t>
            </a:r>
            <a:r>
              <a:rPr lang="hu-HU" sz="4800" dirty="0" smtClean="0"/>
              <a:t> study-11.01.2022</a:t>
            </a:r>
            <a:r>
              <a:rPr lang="en-US" sz="4800" dirty="0" smtClean="0"/>
              <a:t> </a:t>
            </a:r>
            <a:r>
              <a:rPr lang="en-US" sz="4800" dirty="0"/>
              <a:t/>
            </a:r>
            <a:br>
              <a:rPr lang="en-US" sz="4800" dirty="0"/>
            </a:br>
            <a:r>
              <a:rPr lang="en-US" sz="4800" dirty="0"/>
              <a:t/>
            </a:r>
            <a:br>
              <a:rPr lang="en-US" sz="4800" dirty="0"/>
            </a:br>
            <a:r>
              <a:rPr lang="en-US" sz="4800" b="1" dirty="0"/>
              <a:t>Dr. Norbert Ketskés</a:t>
            </a:r>
          </a:p>
        </p:txBody>
      </p:sp>
      <p:sp>
        <p:nvSpPr>
          <p:cNvPr id="3" name="Content Placeholder 2">
            <a:extLst>
              <a:ext uri="{FF2B5EF4-FFF2-40B4-BE49-F238E27FC236}">
                <a16:creationId xmlns:a16="http://schemas.microsoft.com/office/drawing/2014/main" xmlns="" id="{DA8D7E32-7B51-E944-916A-163A51BD489F}"/>
              </a:ext>
            </a:extLst>
          </p:cNvPr>
          <p:cNvSpPr>
            <a:spLocks noGrp="1"/>
          </p:cNvSpPr>
          <p:nvPr>
            <p:ph idx="1"/>
          </p:nvPr>
        </p:nvSpPr>
        <p:spPr>
          <a:xfrm>
            <a:off x="5596502" y="2405894"/>
            <a:ext cx="5754896" cy="3014765"/>
          </a:xfrm>
        </p:spPr>
        <p:txBody>
          <a:bodyPr anchor="t">
            <a:normAutofit/>
          </a:bodyPr>
          <a:lstStyle/>
          <a:p>
            <a:pPr marL="0" indent="0">
              <a:buNone/>
            </a:pPr>
            <a:r>
              <a:rPr lang="en-GB" sz="2000" dirty="0"/>
              <a:t> </a:t>
            </a:r>
          </a:p>
          <a:p>
            <a:endParaRPr lang="en-GB" sz="2000" dirty="0"/>
          </a:p>
        </p:txBody>
      </p:sp>
      <p:pic>
        <p:nvPicPr>
          <p:cNvPr id="15" name="Picture 14" descr="Logo&#10;&#10;Description automatically generated">
            <a:extLst>
              <a:ext uri="{FF2B5EF4-FFF2-40B4-BE49-F238E27FC236}">
                <a16:creationId xmlns:a16="http://schemas.microsoft.com/office/drawing/2014/main" xmlns="" id="{605EB215-52FE-9A42-B9D5-B892E1B971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886" y="1549973"/>
            <a:ext cx="4259792" cy="3705966"/>
          </a:xfrm>
          <a:prstGeom prst="rect">
            <a:avLst/>
          </a:prstGeom>
        </p:spPr>
      </p:pic>
      <p:sp>
        <p:nvSpPr>
          <p:cNvPr id="5" name="Rectangle 4">
            <a:extLst>
              <a:ext uri="{FF2B5EF4-FFF2-40B4-BE49-F238E27FC236}">
                <a16:creationId xmlns:a16="http://schemas.microsoft.com/office/drawing/2014/main" xmlns="" id="{B1130800-707B-BD44-BB55-E6869EA63031}"/>
              </a:ext>
            </a:extLst>
          </p:cNvPr>
          <p:cNvSpPr/>
          <p:nvPr/>
        </p:nvSpPr>
        <p:spPr>
          <a:xfrm>
            <a:off x="0" y="0"/>
            <a:ext cx="12191998" cy="40511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767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400060" y="1333522"/>
            <a:ext cx="3434251" cy="2197990"/>
          </a:xfrm>
          <a:prstGeom prst="rect">
            <a:avLst/>
          </a:prstGeom>
        </p:spPr>
        <p:txBody>
          <a:bodyPr spcFirstLastPara="1" vert="horz" lIns="91440" tIns="45720" rIns="91440" bIns="45720" rtlCol="0" anchor="b" anchorCtr="0">
            <a:normAutofit/>
          </a:bodyPr>
          <a:lstStyle/>
          <a:p>
            <a:pPr marL="0" lvl="0" indent="0" algn="ctr">
              <a:spcAft>
                <a:spcPts val="0"/>
              </a:spcAft>
              <a:buClr>
                <a:srgbClr val="1F3864"/>
              </a:buClr>
              <a:buSzPts val="4400"/>
            </a:pPr>
            <a:r>
              <a:rPr lang="en-US" sz="4000" b="1" kern="1200" dirty="0">
                <a:solidFill>
                  <a:schemeClr val="bg1"/>
                </a:solidFill>
                <a:latin typeface="+mj-lt"/>
                <a:ea typeface="+mj-ea"/>
                <a:cs typeface="+mj-cs"/>
              </a:rPr>
              <a:t>PROPRIETARY BLENDS LEGEND</a:t>
            </a:r>
          </a:p>
        </p:txBody>
      </p:sp>
      <p:sp>
        <p:nvSpPr>
          <p:cNvPr id="8" name="officeArt object">
            <a:extLst>
              <a:ext uri="{FF2B5EF4-FFF2-40B4-BE49-F238E27FC236}">
                <a16:creationId xmlns:a16="http://schemas.microsoft.com/office/drawing/2014/main" xmlns="" id="{60EE0B43-A28D-924C-AA7A-351CE226D0F5}"/>
              </a:ext>
            </a:extLst>
          </p:cNvPr>
          <p:cNvSpPr txBox="1"/>
          <p:nvPr/>
        </p:nvSpPr>
        <p:spPr>
          <a:xfrm>
            <a:off x="5368966" y="144966"/>
            <a:ext cx="6131371" cy="5787651"/>
          </a:xfrm>
          <a:prstGeom prst="rect">
            <a:avLst/>
          </a:prstGeom>
          <a:ln w="15875">
            <a:solidFill>
              <a:schemeClr val="accent2"/>
            </a:solidFill>
          </a:ln>
        </p:spPr>
        <p:txBody>
          <a:bodyPr vert="horz" lIns="91440" tIns="45720" rIns="91440" bIns="45720" numCol="1" rtlCol="0" anchor="ctr">
            <a:normAutofit/>
          </a:bodyPr>
          <a:lstStyle/>
          <a:p>
            <a:pPr marR="0">
              <a:lnSpc>
                <a:spcPct val="90000"/>
              </a:lnSpc>
              <a:spcBef>
                <a:spcPts val="0"/>
              </a:spcBef>
              <a:spcAft>
                <a:spcPts val="600"/>
              </a:spcAft>
            </a:pPr>
            <a:r>
              <a:rPr lang="en-US" sz="2000" b="1" dirty="0">
                <a:solidFill>
                  <a:schemeClr val="accent1">
                    <a:lumMod val="50000"/>
                  </a:schemeClr>
                </a:solidFill>
              </a:rPr>
              <a:t>PROPRIETARY BLENDS</a:t>
            </a:r>
            <a:endParaRPr lang="en-US" sz="2000" b="1" dirty="0">
              <a:solidFill>
                <a:schemeClr val="accent1">
                  <a:lumMod val="50000"/>
                </a:schemeClr>
              </a:solidFill>
              <a:effectLst/>
              <a:latin typeface="Calibri" panose="020F0502020204030204" pitchFamily="34" charset="0"/>
              <a:cs typeface="Calibri" panose="020F0502020204030204" pitchFamily="34" charset="0"/>
            </a:endParaRPr>
          </a:p>
          <a:p>
            <a:pPr marR="0">
              <a:lnSpc>
                <a:spcPct val="90000"/>
              </a:lnSpc>
              <a:spcBef>
                <a:spcPts val="0"/>
              </a:spcBef>
              <a:spcAft>
                <a:spcPts val="600"/>
              </a:spcAft>
            </a:pPr>
            <a:endParaRPr lang="en-US" sz="900" dirty="0">
              <a:effectLst/>
              <a:latin typeface="Calibri" panose="020F0502020204030204" pitchFamily="34" charset="0"/>
              <a:cs typeface="Calibri" panose="020F0502020204030204" pitchFamily="34" charset="0"/>
            </a:endParaRPr>
          </a:p>
          <a:p>
            <a:pPr marR="0">
              <a:lnSpc>
                <a:spcPct val="90000"/>
              </a:lnSpc>
              <a:spcBef>
                <a:spcPts val="0"/>
              </a:spcBef>
              <a:spcAft>
                <a:spcPts val="600"/>
              </a:spcAft>
            </a:pPr>
            <a:r>
              <a:rPr lang="en-US" sz="1700" b="1" dirty="0">
                <a:solidFill>
                  <a:schemeClr val="accent1">
                    <a:lumMod val="50000"/>
                  </a:schemeClr>
                </a:solidFill>
                <a:effectLst/>
                <a:latin typeface="Calibri" panose="020F0502020204030204" pitchFamily="34" charset="0"/>
                <a:cs typeface="Calibri" panose="020F0502020204030204" pitchFamily="34" charset="0"/>
              </a:rPr>
              <a:t>Proprietary blend I </a:t>
            </a:r>
            <a:r>
              <a:rPr lang="hu-HU" sz="1700" b="1" dirty="0">
                <a:solidFill>
                  <a:schemeClr val="accent1">
                    <a:lumMod val="50000"/>
                  </a:schemeClr>
                </a:solidFill>
                <a:latin typeface="Calibri" panose="020F0502020204030204" pitchFamily="34" charset="0"/>
                <a:cs typeface="Calibri" panose="020F0502020204030204" pitchFamily="34" charset="0"/>
              </a:rPr>
              <a:t>:</a:t>
            </a:r>
            <a:r>
              <a:rPr lang="en-US" sz="1700" b="1" dirty="0" smtClean="0">
                <a:solidFill>
                  <a:schemeClr val="accent1">
                    <a:lumMod val="50000"/>
                  </a:schemeClr>
                </a:solidFill>
                <a:effectLst/>
                <a:latin typeface="Calibri" panose="020F0502020204030204" pitchFamily="34" charset="0"/>
                <a:cs typeface="Calibri" panose="020F0502020204030204" pitchFamily="34" charset="0"/>
              </a:rPr>
              <a:t> </a:t>
            </a:r>
            <a:r>
              <a:rPr lang="en-US" sz="1700" dirty="0">
                <a:effectLst/>
                <a:latin typeface="Calibri" panose="020F0502020204030204" pitchFamily="34" charset="0"/>
                <a:cs typeface="Calibri" panose="020F0502020204030204" pitchFamily="34" charset="0"/>
              </a:rPr>
              <a:t>silica, vitamin c, and trace </a:t>
            </a:r>
            <a:r>
              <a:rPr lang="en-US" sz="1700" dirty="0" smtClean="0">
                <a:effectLst/>
                <a:latin typeface="Calibri" panose="020F0502020204030204" pitchFamily="34" charset="0"/>
                <a:cs typeface="Calibri" panose="020F0502020204030204" pitchFamily="34" charset="0"/>
              </a:rPr>
              <a:t>minerals.</a:t>
            </a:r>
            <a:endParaRPr lang="en-US" sz="1700" dirty="0">
              <a:effectLst/>
              <a:latin typeface="Calibri" panose="020F0502020204030204" pitchFamily="34" charset="0"/>
              <a:cs typeface="Calibri" panose="020F0502020204030204" pitchFamily="34" charset="0"/>
            </a:endParaRPr>
          </a:p>
          <a:p>
            <a:pPr marR="0">
              <a:lnSpc>
                <a:spcPct val="90000"/>
              </a:lnSpc>
              <a:spcBef>
                <a:spcPts val="0"/>
              </a:spcBef>
              <a:spcAft>
                <a:spcPts val="600"/>
              </a:spcAft>
            </a:pPr>
            <a:r>
              <a:rPr lang="en-US" sz="1700" b="1" dirty="0">
                <a:solidFill>
                  <a:schemeClr val="accent1">
                    <a:lumMod val="50000"/>
                  </a:schemeClr>
                </a:solidFill>
                <a:effectLst/>
                <a:latin typeface="Calibri" panose="020F0502020204030204" pitchFamily="34" charset="0"/>
                <a:cs typeface="Calibri" panose="020F0502020204030204" pitchFamily="34" charset="0"/>
              </a:rPr>
              <a:t>Proprietary blend </a:t>
            </a:r>
            <a:r>
              <a:rPr lang="en-US" sz="1700" b="1" dirty="0" smtClean="0">
                <a:solidFill>
                  <a:schemeClr val="accent1">
                    <a:lumMod val="50000"/>
                  </a:schemeClr>
                </a:solidFill>
                <a:effectLst/>
                <a:latin typeface="Calibri" panose="020F0502020204030204" pitchFamily="34" charset="0"/>
                <a:cs typeface="Calibri" panose="020F0502020204030204" pitchFamily="34" charset="0"/>
              </a:rPr>
              <a:t>II </a:t>
            </a:r>
            <a:r>
              <a:rPr lang="en-US" sz="1700" b="1" dirty="0">
                <a:solidFill>
                  <a:schemeClr val="accent1">
                    <a:lumMod val="50000"/>
                  </a:schemeClr>
                </a:solidFill>
                <a:effectLst/>
                <a:latin typeface="Calibri" panose="020F0502020204030204" pitchFamily="34" charset="0"/>
                <a:cs typeface="Calibri" panose="020F0502020204030204" pitchFamily="34" charset="0"/>
              </a:rPr>
              <a:t>: </a:t>
            </a:r>
            <a:r>
              <a:rPr lang="en-US" sz="1700" dirty="0">
                <a:effectLst/>
                <a:latin typeface="Calibri" panose="020F0502020204030204" pitchFamily="34" charset="0"/>
                <a:cs typeface="Calibri" panose="020F0502020204030204" pitchFamily="34" charset="0"/>
              </a:rPr>
              <a:t>N-acetyl L-tyrosine, anhydrous caffeine, L-theanine, velvet bean seed, pine bark, curcumin, and vitamin </a:t>
            </a:r>
            <a:r>
              <a:rPr lang="en-US" sz="1700" dirty="0">
                <a:latin typeface="Calibri" panose="020F0502020204030204" pitchFamily="34" charset="0"/>
                <a:cs typeface="Calibri" panose="020F0502020204030204" pitchFamily="34" charset="0"/>
              </a:rPr>
              <a:t>D</a:t>
            </a:r>
            <a:endParaRPr lang="en-US" sz="1700" dirty="0">
              <a:effectLst/>
              <a:latin typeface="Calibri" panose="020F0502020204030204" pitchFamily="34" charset="0"/>
              <a:cs typeface="Calibri" panose="020F0502020204030204" pitchFamily="34" charset="0"/>
            </a:endParaRPr>
          </a:p>
          <a:p>
            <a:pPr marR="0">
              <a:lnSpc>
                <a:spcPct val="90000"/>
              </a:lnSpc>
              <a:spcBef>
                <a:spcPts val="0"/>
              </a:spcBef>
              <a:spcAft>
                <a:spcPts val="600"/>
              </a:spcAft>
            </a:pPr>
            <a:r>
              <a:rPr lang="en-US" sz="1700" b="1" dirty="0">
                <a:solidFill>
                  <a:schemeClr val="accent1">
                    <a:lumMod val="50000"/>
                  </a:schemeClr>
                </a:solidFill>
                <a:effectLst/>
                <a:latin typeface="Calibri" panose="020F0502020204030204" pitchFamily="34" charset="0"/>
                <a:cs typeface="Calibri" panose="020F0502020204030204" pitchFamily="34" charset="0"/>
              </a:rPr>
              <a:t>Proprietary blend </a:t>
            </a:r>
            <a:r>
              <a:rPr lang="en-US" sz="1700" b="1" dirty="0" smtClean="0">
                <a:solidFill>
                  <a:schemeClr val="accent1">
                    <a:lumMod val="50000"/>
                  </a:schemeClr>
                </a:solidFill>
                <a:effectLst/>
                <a:latin typeface="Calibri" panose="020F0502020204030204" pitchFamily="34" charset="0"/>
                <a:cs typeface="Calibri" panose="020F0502020204030204" pitchFamily="34" charset="0"/>
              </a:rPr>
              <a:t>III</a:t>
            </a:r>
            <a:r>
              <a:rPr lang="hu-HU" sz="1700" b="1" dirty="0">
                <a:solidFill>
                  <a:schemeClr val="accent1">
                    <a:lumMod val="50000"/>
                  </a:schemeClr>
                </a:solidFill>
                <a:latin typeface="Calibri" panose="020F0502020204030204" pitchFamily="34" charset="0"/>
                <a:cs typeface="Calibri" panose="020F0502020204030204" pitchFamily="34" charset="0"/>
              </a:rPr>
              <a:t> </a:t>
            </a:r>
            <a:r>
              <a:rPr lang="hu-HU" sz="1700" b="1" dirty="0" smtClean="0">
                <a:solidFill>
                  <a:schemeClr val="accent1">
                    <a:lumMod val="50000"/>
                  </a:schemeClr>
                </a:solidFill>
                <a:latin typeface="Calibri" panose="020F0502020204030204" pitchFamily="34" charset="0"/>
                <a:cs typeface="Calibri" panose="020F0502020204030204" pitchFamily="34" charset="0"/>
              </a:rPr>
              <a:t>:</a:t>
            </a:r>
            <a:r>
              <a:rPr lang="en-US" sz="1700" b="1" dirty="0" smtClean="0">
                <a:solidFill>
                  <a:schemeClr val="accent1">
                    <a:lumMod val="50000"/>
                  </a:schemeClr>
                </a:solidFill>
                <a:effectLst/>
                <a:latin typeface="Calibri" panose="020F0502020204030204" pitchFamily="34" charset="0"/>
                <a:cs typeface="Calibri" panose="020F0502020204030204" pitchFamily="34" charset="0"/>
              </a:rPr>
              <a:t> </a:t>
            </a:r>
            <a:r>
              <a:rPr lang="en-US" sz="1700" dirty="0">
                <a:effectLst/>
                <a:latin typeface="Calibri" panose="020F0502020204030204" pitchFamily="34" charset="0"/>
                <a:cs typeface="Calibri" panose="020F0502020204030204" pitchFamily="34" charset="0"/>
              </a:rPr>
              <a:t>black seed oil, resveratrol, turmeric, raspberry ketone, apple cider vinegar, aloe Vera, and d-ribose</a:t>
            </a:r>
            <a:endParaRPr lang="en-US" sz="1700" dirty="0">
              <a:latin typeface="Calibri" panose="020F0502020204030204" pitchFamily="34" charset="0"/>
              <a:cs typeface="Calibri" panose="020F0502020204030204" pitchFamily="34" charset="0"/>
            </a:endParaRPr>
          </a:p>
          <a:p>
            <a:pPr marR="0">
              <a:lnSpc>
                <a:spcPct val="90000"/>
              </a:lnSpc>
              <a:spcBef>
                <a:spcPts val="0"/>
              </a:spcBef>
              <a:spcAft>
                <a:spcPts val="600"/>
              </a:spcAft>
            </a:pPr>
            <a:r>
              <a:rPr lang="en-US" sz="1700" b="1" dirty="0">
                <a:solidFill>
                  <a:schemeClr val="accent1">
                    <a:lumMod val="50000"/>
                  </a:schemeClr>
                </a:solidFill>
                <a:effectLst/>
                <a:latin typeface="Calibri" panose="020F0502020204030204" pitchFamily="34" charset="0"/>
                <a:cs typeface="Calibri" panose="020F0502020204030204" pitchFamily="34" charset="0"/>
              </a:rPr>
              <a:t>Proprietary blend IV </a:t>
            </a:r>
            <a:r>
              <a:rPr lang="hu-HU" sz="1700" b="1" dirty="0">
                <a:solidFill>
                  <a:schemeClr val="accent1">
                    <a:lumMod val="50000"/>
                  </a:schemeClr>
                </a:solidFill>
                <a:latin typeface="Calibri" panose="020F0502020204030204" pitchFamily="34" charset="0"/>
                <a:cs typeface="Calibri" panose="020F0502020204030204" pitchFamily="34" charset="0"/>
              </a:rPr>
              <a:t>:</a:t>
            </a:r>
            <a:r>
              <a:rPr lang="en-US" sz="1700" b="1" dirty="0" smtClean="0">
                <a:solidFill>
                  <a:schemeClr val="accent1">
                    <a:lumMod val="50000"/>
                  </a:schemeClr>
                </a:solidFill>
                <a:effectLst/>
                <a:latin typeface="Calibri" panose="020F0502020204030204" pitchFamily="34" charset="0"/>
                <a:cs typeface="Calibri" panose="020F0502020204030204" pitchFamily="34" charset="0"/>
              </a:rPr>
              <a:t> </a:t>
            </a:r>
            <a:r>
              <a:rPr lang="en-US" sz="1700" dirty="0">
                <a:effectLst/>
                <a:latin typeface="Calibri" panose="020F0502020204030204" pitchFamily="34" charset="0"/>
                <a:cs typeface="Calibri" panose="020F0502020204030204" pitchFamily="34" charset="0"/>
              </a:rPr>
              <a:t>Vitamin C, zinc sulfate, and vitamin D3</a:t>
            </a:r>
            <a:endParaRPr lang="en-US" sz="1700" dirty="0">
              <a:latin typeface="Calibri" panose="020F0502020204030204" pitchFamily="34" charset="0"/>
              <a:cs typeface="Calibri" panose="020F0502020204030204" pitchFamily="34" charset="0"/>
            </a:endParaRPr>
          </a:p>
          <a:p>
            <a:pPr marR="0">
              <a:lnSpc>
                <a:spcPct val="90000"/>
              </a:lnSpc>
              <a:spcBef>
                <a:spcPts val="0"/>
              </a:spcBef>
              <a:spcAft>
                <a:spcPts val="600"/>
              </a:spcAft>
            </a:pPr>
            <a:r>
              <a:rPr lang="en-US" sz="1700" b="1" dirty="0">
                <a:solidFill>
                  <a:schemeClr val="accent1">
                    <a:lumMod val="50000"/>
                  </a:schemeClr>
                </a:solidFill>
                <a:effectLst/>
                <a:latin typeface="Calibri" panose="020F0502020204030204" pitchFamily="34" charset="0"/>
                <a:cs typeface="Calibri" panose="020F0502020204030204" pitchFamily="34" charset="0"/>
              </a:rPr>
              <a:t>Proprietary blend V </a:t>
            </a:r>
            <a:r>
              <a:rPr lang="hu-HU" sz="1700" b="1" dirty="0">
                <a:solidFill>
                  <a:schemeClr val="accent1">
                    <a:lumMod val="50000"/>
                  </a:schemeClr>
                </a:solidFill>
                <a:latin typeface="Calibri" panose="020F0502020204030204" pitchFamily="34" charset="0"/>
                <a:cs typeface="Calibri" panose="020F0502020204030204" pitchFamily="34" charset="0"/>
              </a:rPr>
              <a:t>:</a:t>
            </a:r>
            <a:r>
              <a:rPr lang="en-US" sz="1700" b="1" dirty="0" smtClean="0">
                <a:solidFill>
                  <a:schemeClr val="accent1">
                    <a:lumMod val="50000"/>
                  </a:schemeClr>
                </a:solidFill>
                <a:effectLst/>
                <a:latin typeface="Calibri" panose="020F0502020204030204" pitchFamily="34" charset="0"/>
                <a:cs typeface="Calibri" panose="020F0502020204030204" pitchFamily="34" charset="0"/>
              </a:rPr>
              <a:t> </a:t>
            </a:r>
            <a:r>
              <a:rPr lang="en-US" sz="1700" dirty="0">
                <a:effectLst/>
                <a:latin typeface="Calibri" panose="020F0502020204030204" pitchFamily="34" charset="0"/>
                <a:cs typeface="Calibri" panose="020F0502020204030204" pitchFamily="34" charset="0"/>
              </a:rPr>
              <a:t>Inulin, Green Banana flour, apple fiber, bacillus coagulans, spirulina, wheat grass, barley grass, alfalfa leaf, flax seed, psyllium husk powder, chlorella, broccoli, kale, spinach, green cabbage, parsley, aloe vera, cayenne pepper, blueberry powder, pomegranate seed powder, and MCT coconut oil powder</a:t>
            </a:r>
            <a:endParaRPr lang="hu-HU" sz="1700" dirty="0">
              <a:effectLst/>
              <a:latin typeface="Calibri" panose="020F0502020204030204" pitchFamily="34" charset="0"/>
              <a:cs typeface="Calibri" panose="020F0502020204030204" pitchFamily="34" charset="0"/>
            </a:endParaRPr>
          </a:p>
          <a:p>
            <a:pPr marR="0">
              <a:lnSpc>
                <a:spcPct val="90000"/>
              </a:lnSpc>
              <a:spcBef>
                <a:spcPts val="0"/>
              </a:spcBef>
              <a:spcAft>
                <a:spcPts val="600"/>
              </a:spcAft>
            </a:pPr>
            <a:r>
              <a:rPr lang="hu-HU" sz="1700" b="1" dirty="0" err="1">
                <a:latin typeface="Calibri" panose="020F0502020204030204" pitchFamily="34" charset="0"/>
                <a:cs typeface="Calibri" panose="020F0502020204030204" pitchFamily="34" charset="0"/>
              </a:rPr>
              <a:t>Proprietary</a:t>
            </a:r>
            <a:r>
              <a:rPr lang="hu-HU" sz="1700" b="1" dirty="0">
                <a:latin typeface="Calibri" panose="020F0502020204030204" pitchFamily="34" charset="0"/>
                <a:cs typeface="Calibri" panose="020F0502020204030204" pitchFamily="34" charset="0"/>
              </a:rPr>
              <a:t> </a:t>
            </a:r>
            <a:r>
              <a:rPr lang="hu-HU" sz="1700" b="1" dirty="0" err="1">
                <a:latin typeface="Calibri" panose="020F0502020204030204" pitchFamily="34" charset="0"/>
                <a:cs typeface="Calibri" panose="020F0502020204030204" pitchFamily="34" charset="0"/>
              </a:rPr>
              <a:t>blend</a:t>
            </a:r>
            <a:r>
              <a:rPr lang="hu-HU" sz="1700" b="1" dirty="0">
                <a:latin typeface="Calibri" panose="020F0502020204030204" pitchFamily="34" charset="0"/>
                <a:cs typeface="Calibri" panose="020F0502020204030204" pitchFamily="34" charset="0"/>
              </a:rPr>
              <a:t> </a:t>
            </a:r>
            <a:r>
              <a:rPr lang="hu-HU" sz="1700" b="1" dirty="0" smtClean="0">
                <a:latin typeface="Calibri" panose="020F0502020204030204" pitchFamily="34" charset="0"/>
                <a:cs typeface="Calibri" panose="020F0502020204030204" pitchFamily="34" charset="0"/>
              </a:rPr>
              <a:t>VI: </a:t>
            </a:r>
            <a:r>
              <a:rPr lang="hu-HU" sz="1700" dirty="0" smtClean="0">
                <a:latin typeface="Calibri" panose="020F0502020204030204" pitchFamily="34" charset="0"/>
                <a:cs typeface="Calibri" panose="020F0502020204030204" pitchFamily="34" charset="0"/>
              </a:rPr>
              <a:t>Vitamin </a:t>
            </a:r>
            <a:r>
              <a:rPr lang="hu-HU" sz="1700" dirty="0">
                <a:latin typeface="Calibri" panose="020F0502020204030204" pitchFamily="34" charset="0"/>
                <a:cs typeface="Calibri" panose="020F0502020204030204" pitchFamily="34" charset="0"/>
              </a:rPr>
              <a:t>C,D,K2, </a:t>
            </a:r>
            <a:r>
              <a:rPr lang="hu-HU" sz="1700" dirty="0" err="1">
                <a:latin typeface="Calibri" panose="020F0502020204030204" pitchFamily="34" charset="0"/>
                <a:cs typeface="Calibri" panose="020F0502020204030204" pitchFamily="34" charset="0"/>
              </a:rPr>
              <a:t>magnesium</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oxide</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Quercetin</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trace</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minerals</a:t>
            </a:r>
            <a:r>
              <a:rPr lang="hu-HU" sz="1700" dirty="0">
                <a:latin typeface="Calibri" panose="020F0502020204030204" pitchFamily="34" charset="0"/>
                <a:cs typeface="Calibri" panose="020F0502020204030204" pitchFamily="34" charset="0"/>
              </a:rPr>
              <a:t>, NAD (Béta-</a:t>
            </a:r>
            <a:r>
              <a:rPr lang="hu-HU" sz="1700" dirty="0" err="1">
                <a:latin typeface="Calibri" panose="020F0502020204030204" pitchFamily="34" charset="0"/>
                <a:cs typeface="Calibri" panose="020F0502020204030204" pitchFamily="34" charset="0"/>
              </a:rPr>
              <a:t>Nicotinamide</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Adenine</a:t>
            </a:r>
            <a:r>
              <a:rPr lang="hu-HU" sz="1700" dirty="0">
                <a:latin typeface="Calibri" panose="020F0502020204030204" pitchFamily="34" charset="0"/>
                <a:cs typeface="Calibri" panose="020F0502020204030204" pitchFamily="34" charset="0"/>
              </a:rPr>
              <a:t> </a:t>
            </a:r>
            <a:r>
              <a:rPr lang="hu-HU" sz="1700" dirty="0" err="1">
                <a:latin typeface="Calibri" panose="020F0502020204030204" pitchFamily="34" charset="0"/>
                <a:cs typeface="Calibri" panose="020F0502020204030204" pitchFamily="34" charset="0"/>
              </a:rPr>
              <a:t>Dinucleotide</a:t>
            </a:r>
            <a:r>
              <a:rPr lang="hu-HU" sz="1700" dirty="0">
                <a:latin typeface="Calibri" panose="020F0502020204030204" pitchFamily="34" charset="0"/>
                <a:cs typeface="Calibri" panose="020F0502020204030204" pitchFamily="34" charset="0"/>
              </a:rPr>
              <a:t>)</a:t>
            </a:r>
          </a:p>
          <a:p>
            <a:pPr marR="0">
              <a:lnSpc>
                <a:spcPct val="90000"/>
              </a:lnSpc>
              <a:spcBef>
                <a:spcPts val="0"/>
              </a:spcBef>
              <a:spcAft>
                <a:spcPts val="600"/>
              </a:spcAft>
            </a:pPr>
            <a:r>
              <a:rPr lang="hu-HU" sz="1700" b="1" dirty="0" err="1">
                <a:effectLst/>
                <a:latin typeface="Calibri" panose="020F0502020204030204" pitchFamily="34" charset="0"/>
                <a:cs typeface="Calibri" panose="020F0502020204030204" pitchFamily="34" charset="0"/>
              </a:rPr>
              <a:t>Proprietary</a:t>
            </a:r>
            <a:r>
              <a:rPr lang="hu-HU" sz="1700" b="1" dirty="0">
                <a:effectLst/>
                <a:latin typeface="Calibri" panose="020F0502020204030204" pitchFamily="34" charset="0"/>
                <a:cs typeface="Calibri" panose="020F0502020204030204" pitchFamily="34" charset="0"/>
              </a:rPr>
              <a:t> </a:t>
            </a:r>
            <a:r>
              <a:rPr lang="hu-HU" sz="1700" b="1" dirty="0" err="1">
                <a:effectLst/>
                <a:latin typeface="Calibri" panose="020F0502020204030204" pitchFamily="34" charset="0"/>
                <a:cs typeface="Calibri" panose="020F0502020204030204" pitchFamily="34" charset="0"/>
              </a:rPr>
              <a:t>blend</a:t>
            </a:r>
            <a:r>
              <a:rPr lang="hu-HU" sz="1700" b="1" dirty="0">
                <a:effectLst/>
                <a:latin typeface="Calibri" panose="020F0502020204030204" pitchFamily="34" charset="0"/>
                <a:cs typeface="Calibri" panose="020F0502020204030204" pitchFamily="34" charset="0"/>
              </a:rPr>
              <a:t> VII </a:t>
            </a:r>
            <a:r>
              <a:rPr lang="hu-HU" sz="1700" b="1" dirty="0" smtClean="0">
                <a:effectLst/>
                <a:latin typeface="Calibri" panose="020F0502020204030204" pitchFamily="34" charset="0"/>
                <a:cs typeface="Calibri" panose="020F0502020204030204" pitchFamily="34" charset="0"/>
              </a:rPr>
              <a:t>:</a:t>
            </a:r>
            <a:r>
              <a:rPr lang="hu-HU" sz="1700" dirty="0" err="1" smtClean="0">
                <a:effectLst/>
                <a:latin typeface="Calibri" panose="020F0502020204030204" pitchFamily="34" charset="0"/>
                <a:cs typeface="Calibri" panose="020F0502020204030204" pitchFamily="34" charset="0"/>
              </a:rPr>
              <a:t>Hydrolized</a:t>
            </a:r>
            <a:r>
              <a:rPr lang="hu-HU" sz="1700" dirty="0" smtClean="0">
                <a:effectLst/>
                <a:latin typeface="Calibri" panose="020F0502020204030204" pitchFamily="34" charset="0"/>
                <a:cs typeface="Calibri" panose="020F0502020204030204" pitchFamily="34" charset="0"/>
              </a:rPr>
              <a:t> </a:t>
            </a:r>
            <a:r>
              <a:rPr lang="hu-HU" sz="1700" dirty="0" err="1">
                <a:effectLst/>
                <a:latin typeface="Calibri" panose="020F0502020204030204" pitchFamily="34" charset="0"/>
                <a:cs typeface="Calibri" panose="020F0502020204030204" pitchFamily="34" charset="0"/>
              </a:rPr>
              <a:t>Bovine</a:t>
            </a:r>
            <a:r>
              <a:rPr lang="hu-HU" sz="1700" dirty="0">
                <a:effectLst/>
                <a:latin typeface="Calibri" panose="020F0502020204030204" pitchFamily="34" charset="0"/>
                <a:cs typeface="Calibri" panose="020F0502020204030204" pitchFamily="34" charset="0"/>
              </a:rPr>
              <a:t> </a:t>
            </a:r>
            <a:r>
              <a:rPr lang="hu-HU" sz="1700" dirty="0" err="1">
                <a:effectLst/>
                <a:latin typeface="Calibri" panose="020F0502020204030204" pitchFamily="34" charset="0"/>
                <a:cs typeface="Calibri" panose="020F0502020204030204" pitchFamily="34" charset="0"/>
              </a:rPr>
              <a:t>Collagen</a:t>
            </a:r>
            <a:r>
              <a:rPr lang="hu-HU" sz="1700" dirty="0">
                <a:effectLst/>
                <a:latin typeface="Calibri" panose="020F0502020204030204" pitchFamily="34" charset="0"/>
                <a:cs typeface="Calibri" panose="020F0502020204030204" pitchFamily="34" charset="0"/>
              </a:rPr>
              <a:t>, </a:t>
            </a:r>
            <a:r>
              <a:rPr lang="hu-HU" sz="1700" dirty="0" err="1">
                <a:effectLst/>
                <a:latin typeface="Calibri" panose="020F0502020204030204" pitchFamily="34" charset="0"/>
                <a:cs typeface="Calibri" panose="020F0502020204030204" pitchFamily="34" charset="0"/>
              </a:rPr>
              <a:t>Whole</a:t>
            </a:r>
            <a:r>
              <a:rPr lang="hu-HU" sz="1700" dirty="0">
                <a:effectLst/>
                <a:latin typeface="Calibri" panose="020F0502020204030204" pitchFamily="34" charset="0"/>
                <a:cs typeface="Calibri" panose="020F0502020204030204" pitchFamily="34" charset="0"/>
              </a:rPr>
              <a:t> </a:t>
            </a:r>
            <a:r>
              <a:rPr lang="hu-HU" sz="1700" dirty="0" err="1">
                <a:effectLst/>
                <a:latin typeface="Calibri" panose="020F0502020204030204" pitchFamily="34" charset="0"/>
                <a:cs typeface="Calibri" panose="020F0502020204030204" pitchFamily="34" charset="0"/>
              </a:rPr>
              <a:t>Colostrum</a:t>
            </a:r>
            <a:r>
              <a:rPr lang="hu-HU" sz="1700" dirty="0">
                <a:effectLst/>
                <a:latin typeface="Calibri" panose="020F0502020204030204" pitchFamily="34" charset="0"/>
                <a:cs typeface="Calibri" panose="020F0502020204030204" pitchFamily="34" charset="0"/>
              </a:rPr>
              <a:t> </a:t>
            </a:r>
            <a:r>
              <a:rPr lang="hu-HU" sz="1700" dirty="0" err="1">
                <a:effectLst/>
                <a:latin typeface="Calibri" panose="020F0502020204030204" pitchFamily="34" charset="0"/>
                <a:cs typeface="Calibri" panose="020F0502020204030204" pitchFamily="34" charset="0"/>
              </a:rPr>
              <a:t>powder</a:t>
            </a:r>
            <a:endParaRPr lang="en-US" sz="1700" dirty="0">
              <a:effectLst/>
              <a:latin typeface="Calibri" panose="020F0502020204030204" pitchFamily="34" charset="0"/>
              <a:cs typeface="Calibri" panose="020F0502020204030204" pitchFamily="34" charset="0"/>
            </a:endParaRPr>
          </a:p>
        </p:txBody>
      </p:sp>
      <p:pic>
        <p:nvPicPr>
          <p:cNvPr id="16" name="Google Shape;215;p16">
            <a:extLst>
              <a:ext uri="{FF2B5EF4-FFF2-40B4-BE49-F238E27FC236}">
                <a16:creationId xmlns:a16="http://schemas.microsoft.com/office/drawing/2014/main" xmlns="" id="{C83EF4D9-5759-7740-BAA9-47F70A6C4425}"/>
              </a:ext>
            </a:extLst>
          </p:cNvPr>
          <p:cNvPicPr preferRelativeResize="0"/>
          <p:nvPr/>
        </p:nvPicPr>
        <p:blipFill rotWithShape="1">
          <a:blip r:embed="rId3">
            <a:alphaModFix/>
          </a:blip>
          <a:srcRect/>
          <a:stretch/>
        </p:blipFill>
        <p:spPr>
          <a:xfrm>
            <a:off x="0" y="6389075"/>
            <a:ext cx="12192000" cy="468923"/>
          </a:xfrm>
          <a:prstGeom prst="rect">
            <a:avLst/>
          </a:prstGeom>
          <a:noFill/>
          <a:ln>
            <a:noFill/>
          </a:ln>
        </p:spPr>
      </p:pic>
      <p:sp>
        <p:nvSpPr>
          <p:cNvPr id="2" name="Rectangle 1">
            <a:extLst>
              <a:ext uri="{FF2B5EF4-FFF2-40B4-BE49-F238E27FC236}">
                <a16:creationId xmlns:a16="http://schemas.microsoft.com/office/drawing/2014/main" xmlns="" id="{8A7CF982-07CD-7F4F-ABF6-DBC15D1B5110}"/>
              </a:ext>
            </a:extLst>
          </p:cNvPr>
          <p:cNvSpPr/>
          <p:nvPr/>
        </p:nvSpPr>
        <p:spPr>
          <a:xfrm>
            <a:off x="2496511" y="6470935"/>
            <a:ext cx="7195930" cy="338554"/>
          </a:xfrm>
          <a:prstGeom prst="rect">
            <a:avLst/>
          </a:prstGeom>
        </p:spPr>
        <p:txBody>
          <a:bodyPr wrap="square">
            <a:spAutoFit/>
          </a:bodyPr>
          <a:lstStyle/>
          <a:p>
            <a:pPr lvl="0" algn="ctr"/>
            <a:r>
              <a:rPr lang="en-US" sz="1600" b="1" dirty="0">
                <a:solidFill>
                  <a:srgbClr val="E2D5A7"/>
                </a:solidFill>
                <a:ea typeface="Calibri"/>
                <a:cs typeface="Calibri"/>
                <a:sym typeface="Calibri"/>
              </a:rPr>
              <a:t>International Science and Nutrition Society – CURARE CAUSAM – ISNS 2021  </a:t>
            </a:r>
            <a:endParaRPr lang="en-US" sz="2400" dirty="0"/>
          </a:p>
        </p:txBody>
      </p:sp>
      <p:pic>
        <p:nvPicPr>
          <p:cNvPr id="18" name="Google Shape;214;p16" descr="Logo&#10;&#10;Description automatically generated">
            <a:extLst>
              <a:ext uri="{FF2B5EF4-FFF2-40B4-BE49-F238E27FC236}">
                <a16:creationId xmlns:a16="http://schemas.microsoft.com/office/drawing/2014/main" xmlns="" id="{D5481947-0AD6-514B-B092-E8DFFB08A918}"/>
              </a:ext>
            </a:extLst>
          </p:cNvPr>
          <p:cNvPicPr preferRelativeResize="0"/>
          <p:nvPr/>
        </p:nvPicPr>
        <p:blipFill rotWithShape="1">
          <a:blip r:embed="rId4">
            <a:alphaModFix/>
          </a:blip>
          <a:srcRect/>
          <a:stretch/>
        </p:blipFill>
        <p:spPr>
          <a:xfrm>
            <a:off x="691662" y="3313251"/>
            <a:ext cx="2617076" cy="2251320"/>
          </a:xfrm>
          <a:prstGeom prst="rect">
            <a:avLst/>
          </a:prstGeom>
          <a:noFill/>
          <a:ln>
            <a:noFill/>
          </a:ln>
        </p:spPr>
      </p:pic>
    </p:spTree>
    <p:extLst>
      <p:ext uri="{BB962C8B-B14F-4D97-AF65-F5344CB8AC3E}">
        <p14:creationId xmlns:p14="http://schemas.microsoft.com/office/powerpoint/2010/main" val="79945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0F82DE4-4B53-DB40-972E-36C85F1D5F99}"/>
              </a:ext>
            </a:extLst>
          </p:cNvPr>
          <p:cNvSpPr>
            <a:spLocks noGrp="1"/>
          </p:cNvSpPr>
          <p:nvPr>
            <p:ph sz="half" idx="1"/>
          </p:nvPr>
        </p:nvSpPr>
        <p:spPr>
          <a:xfrm>
            <a:off x="4669769" y="185217"/>
            <a:ext cx="7381167" cy="5510579"/>
          </a:xfrm>
        </p:spPr>
        <p:txBody>
          <a:bodyPr>
            <a:normAutofit fontScale="55000" lnSpcReduction="20000"/>
          </a:bodyPr>
          <a:lstStyle/>
          <a:p>
            <a:pPr marL="0" indent="0">
              <a:buNone/>
            </a:pPr>
            <a:r>
              <a:rPr lang="en-US" b="1" dirty="0">
                <a:solidFill>
                  <a:schemeClr val="tx2"/>
                </a:solidFill>
                <a:cs typeface="Calibri Light" panose="020F0302020204030204" pitchFamily="34" charset="0"/>
              </a:rPr>
              <a:t>Patient</a:t>
            </a:r>
            <a:r>
              <a:rPr lang="en-US" dirty="0">
                <a:latin typeface="Calibri Light" panose="020F0302020204030204" pitchFamily="34" charset="0"/>
                <a:cs typeface="Calibri Light" panose="020F0302020204030204" pitchFamily="34" charset="0"/>
              </a:rPr>
              <a:t>:  </a:t>
            </a:r>
            <a:r>
              <a:rPr lang="hu-HU" dirty="0" err="1" smtClean="0">
                <a:latin typeface="Calibri Light" panose="020F0302020204030204" pitchFamily="34" charset="0"/>
                <a:cs typeface="Calibri Light" panose="020F0302020204030204" pitchFamily="34" charset="0"/>
              </a:rPr>
              <a:t>Fe</a:t>
            </a:r>
            <a:r>
              <a:rPr lang="hu-HU" dirty="0" err="1">
                <a:latin typeface="Calibri Light" panose="020F0302020204030204" pitchFamily="34" charset="0"/>
                <a:cs typeface="Calibri Light" panose="020F0302020204030204" pitchFamily="34" charset="0"/>
              </a:rPr>
              <a:t>m</a:t>
            </a:r>
            <a:r>
              <a:rPr lang="en-US" dirty="0" smtClean="0">
                <a:latin typeface="Calibri Light" panose="020F0302020204030204" pitchFamily="34" charset="0"/>
                <a:cs typeface="Calibri Light" panose="020F0302020204030204" pitchFamily="34" charset="0"/>
              </a:rPr>
              <a:t>ale</a:t>
            </a:r>
            <a:endParaRPr lang="en-US" dirty="0">
              <a:latin typeface="Calibri Light" panose="020F0302020204030204" pitchFamily="34" charset="0"/>
              <a:cs typeface="Calibri Light" panose="020F0302020204030204" pitchFamily="34" charset="0"/>
            </a:endParaRPr>
          </a:p>
          <a:p>
            <a:pPr marL="0" indent="0">
              <a:buNone/>
            </a:pPr>
            <a:r>
              <a:rPr lang="en-US" b="1" dirty="0">
                <a:solidFill>
                  <a:schemeClr val="tx2"/>
                </a:solidFill>
                <a:cs typeface="Calibri Light" panose="020F0302020204030204" pitchFamily="34" charset="0"/>
              </a:rPr>
              <a:t>Age</a:t>
            </a:r>
            <a:r>
              <a:rPr lang="en-US" dirty="0">
                <a:latin typeface="Calibri Light" panose="020F0302020204030204" pitchFamily="34" charset="0"/>
                <a:cs typeface="Calibri Light" panose="020F0302020204030204" pitchFamily="34" charset="0"/>
              </a:rPr>
              <a:t>:  </a:t>
            </a:r>
            <a:r>
              <a:rPr lang="hu-HU" dirty="0" smtClean="0">
                <a:latin typeface="Calibri Light" panose="020F0302020204030204" pitchFamily="34" charset="0"/>
                <a:cs typeface="Calibri Light" panose="020F0302020204030204" pitchFamily="34" charset="0"/>
              </a:rPr>
              <a:t>58</a:t>
            </a: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year</a:t>
            </a: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old</a:t>
            </a:r>
            <a:endParaRPr lang="en-US" dirty="0"/>
          </a:p>
          <a:p>
            <a:pPr marL="0" indent="0">
              <a:buNone/>
            </a:pPr>
            <a:r>
              <a:rPr lang="hu-HU" dirty="0"/>
              <a:t>History and test </a:t>
            </a:r>
            <a:r>
              <a:rPr lang="hu-HU" dirty="0" smtClean="0"/>
              <a:t>results:</a:t>
            </a:r>
          </a:p>
          <a:p>
            <a:pPr marL="0" indent="0">
              <a:buNone/>
            </a:pPr>
            <a:r>
              <a:rPr lang="en-US" dirty="0"/>
              <a:t>Family history:</a:t>
            </a:r>
          </a:p>
          <a:p>
            <a:pPr marL="0" indent="0">
              <a:buNone/>
            </a:pPr>
            <a:r>
              <a:rPr lang="en-US" dirty="0"/>
              <a:t>No breast cancer occurred</a:t>
            </a:r>
            <a:endParaRPr lang="en-US" dirty="0"/>
          </a:p>
          <a:p>
            <a:pPr marL="0" indent="0">
              <a:buNone/>
            </a:pPr>
            <a:r>
              <a:rPr lang="hu-HU" dirty="0" smtClean="0"/>
              <a:t>4 months ago, she </a:t>
            </a:r>
            <a:r>
              <a:rPr lang="hu-HU" dirty="0"/>
              <a:t>felt a lump in her right breast, which led to an investigation</a:t>
            </a:r>
            <a:r>
              <a:rPr lang="hu-HU" dirty="0" smtClean="0"/>
              <a:t>.</a:t>
            </a:r>
          </a:p>
          <a:p>
            <a:pPr marL="0" indent="0">
              <a:buNone/>
            </a:pPr>
            <a:endParaRPr lang="hu-HU" dirty="0" smtClean="0"/>
          </a:p>
          <a:p>
            <a:r>
              <a:rPr lang="en-US" dirty="0"/>
              <a:t>A targeted magnified image and </a:t>
            </a:r>
            <a:r>
              <a:rPr lang="en-US" dirty="0" err="1"/>
              <a:t>tomosynthesis</a:t>
            </a:r>
            <a:r>
              <a:rPr lang="en-US" dirty="0"/>
              <a:t> was performed of the questionable area of ​​the right breast, which shows the signs of high-density malignancy of the shadow seen on the mammographic images.</a:t>
            </a:r>
            <a:endParaRPr lang="en-US" dirty="0"/>
          </a:p>
          <a:p>
            <a:r>
              <a:rPr lang="hu-HU" dirty="0" smtClean="0"/>
              <a:t>Breast US: On </a:t>
            </a:r>
            <a:r>
              <a:rPr lang="hu-HU" dirty="0"/>
              <a:t>the right side, a 35x9 mm irregularly shaped, inhomogeneous, hypoechoic mass that is not sharply demarcated from its surroundings is depicted, according to the shadow seen on the mammographic image and the palpation resistance.</a:t>
            </a:r>
            <a:endParaRPr lang="en-US" dirty="0"/>
          </a:p>
          <a:p>
            <a:r>
              <a:rPr lang="hu-HU" dirty="0"/>
              <a:t>Axilla </a:t>
            </a:r>
            <a:r>
              <a:rPr lang="hu-HU" dirty="0" smtClean="0"/>
              <a:t>US: </a:t>
            </a:r>
            <a:r>
              <a:rPr lang="hu-HU" dirty="0"/>
              <a:t>Abnormally enlarged lymph nodes in the axillary regions cannot be detected.</a:t>
            </a:r>
            <a:endParaRPr lang="en-US" dirty="0"/>
          </a:p>
          <a:p>
            <a:r>
              <a:rPr lang="hu-HU" dirty="0"/>
              <a:t>Dg.: Tu. mammae l.d.</a:t>
            </a:r>
            <a:endParaRPr lang="en-US" dirty="0"/>
          </a:p>
          <a:p>
            <a:r>
              <a:rPr lang="hu-HU" dirty="0"/>
              <a:t>Core Biopsy: US-guided biopsy sampling was performed from the right-sided lesion under local anesthesia with an automatic pistol with a 14G diameter needle.</a:t>
            </a:r>
            <a:endParaRPr lang="en-US" dirty="0"/>
          </a:p>
          <a:p>
            <a:r>
              <a:rPr lang="hu-HU" dirty="0"/>
              <a:t>Result: B5 Carcinoma lobulare </a:t>
            </a:r>
            <a:r>
              <a:rPr lang="hu-HU" smtClean="0"/>
              <a:t>mammae </a:t>
            </a:r>
            <a:endParaRPr lang="en-US" dirty="0"/>
          </a:p>
          <a:p>
            <a:r>
              <a:rPr lang="hu-HU" dirty="0"/>
              <a:t>MRI:  On the right side, mainly in the upper quarter, but also affecting the outer quarter, a large, non-circumscribed malignant lesion.</a:t>
            </a:r>
            <a:endParaRPr lang="en-US" dirty="0"/>
          </a:p>
          <a:p>
            <a:r>
              <a:rPr lang="hu-HU" dirty="0"/>
              <a:t>PET CT: Malignancy with high metabolic activity in the right breast, met. cannot be verified.</a:t>
            </a:r>
            <a:endParaRPr lang="en-US" dirty="0"/>
          </a:p>
          <a:p>
            <a:pPr marL="0" indent="0">
              <a:buNone/>
            </a:pPr>
            <a:endParaRPr lang="en-US" dirty="0"/>
          </a:p>
        </p:txBody>
      </p:sp>
      <p:pic>
        <p:nvPicPr>
          <p:cNvPr id="5" name="Picture 4">
            <a:extLst>
              <a:ext uri="{FF2B5EF4-FFF2-40B4-BE49-F238E27FC236}">
                <a16:creationId xmlns:a16="http://schemas.microsoft.com/office/drawing/2014/main" xmlns="" id="{19A591C8-24DF-7341-9A42-C72F12E52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2741"/>
            <a:ext cx="12192000" cy="445259"/>
          </a:xfrm>
          <a:prstGeom prst="rect">
            <a:avLst/>
          </a:prstGeom>
        </p:spPr>
      </p:pic>
      <p:sp>
        <p:nvSpPr>
          <p:cNvPr id="7" name="Google Shape;293;p13">
            <a:extLst>
              <a:ext uri="{FF2B5EF4-FFF2-40B4-BE49-F238E27FC236}">
                <a16:creationId xmlns:a16="http://schemas.microsoft.com/office/drawing/2014/main" xmlns="" id="{727612A0-3E21-FE47-8E1C-0C1A048111BF}"/>
              </a:ext>
            </a:extLst>
          </p:cNvPr>
          <p:cNvSpPr txBox="1">
            <a:spLocks/>
          </p:cNvSpPr>
          <p:nvPr/>
        </p:nvSpPr>
        <p:spPr>
          <a:xfrm>
            <a:off x="571381" y="832948"/>
            <a:ext cx="3930316" cy="2743509"/>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1F3864"/>
              </a:buClr>
              <a:buSzPts val="4400"/>
              <a:buFont typeface="Calibri"/>
              <a:buNone/>
            </a:pPr>
            <a:r>
              <a:rPr lang="en-US" dirty="0">
                <a:solidFill>
                  <a:srgbClr val="1F3864"/>
                </a:solidFill>
              </a:rPr>
              <a:t>ISNS </a:t>
            </a:r>
            <a:br>
              <a:rPr lang="en-US" dirty="0">
                <a:solidFill>
                  <a:srgbClr val="1F3864"/>
                </a:solidFill>
              </a:rPr>
            </a:br>
            <a:r>
              <a:rPr lang="en-US" dirty="0">
                <a:solidFill>
                  <a:srgbClr val="1F3864"/>
                </a:solidFill>
              </a:rPr>
              <a:t>CASE STUDY:</a:t>
            </a:r>
            <a:br>
              <a:rPr lang="en-US" dirty="0">
                <a:solidFill>
                  <a:srgbClr val="1F3864"/>
                </a:solidFill>
              </a:rPr>
            </a:br>
            <a:endParaRPr lang="en-US" dirty="0"/>
          </a:p>
        </p:txBody>
      </p:sp>
      <p:pic>
        <p:nvPicPr>
          <p:cNvPr id="8" name="Google Shape;295;p13" descr="Logo&#10;&#10;Description automatically generated">
            <a:extLst>
              <a:ext uri="{FF2B5EF4-FFF2-40B4-BE49-F238E27FC236}">
                <a16:creationId xmlns:a16="http://schemas.microsoft.com/office/drawing/2014/main" xmlns="" id="{D86DB555-77A8-5346-902A-E3231D245F8F}"/>
              </a:ext>
            </a:extLst>
          </p:cNvPr>
          <p:cNvPicPr preferRelativeResize="0"/>
          <p:nvPr/>
        </p:nvPicPr>
        <p:blipFill rotWithShape="1">
          <a:blip r:embed="rId3">
            <a:alphaModFix/>
          </a:blip>
          <a:srcRect/>
          <a:stretch/>
        </p:blipFill>
        <p:spPr>
          <a:xfrm>
            <a:off x="1409247" y="4013868"/>
            <a:ext cx="2254584" cy="1961461"/>
          </a:xfrm>
          <a:prstGeom prst="rect">
            <a:avLst/>
          </a:prstGeom>
          <a:noFill/>
          <a:ln>
            <a:noFill/>
          </a:ln>
        </p:spPr>
      </p:pic>
    </p:spTree>
    <p:extLst>
      <p:ext uri="{BB962C8B-B14F-4D97-AF65-F5344CB8AC3E}">
        <p14:creationId xmlns:p14="http://schemas.microsoft.com/office/powerpoint/2010/main" val="96862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9313D-ED9F-524B-9C97-D926E0A8CFDC}"/>
              </a:ext>
            </a:extLst>
          </p:cNvPr>
          <p:cNvSpPr>
            <a:spLocks noGrp="1"/>
          </p:cNvSpPr>
          <p:nvPr>
            <p:ph type="title"/>
          </p:nvPr>
        </p:nvSpPr>
        <p:spPr/>
        <p:txBody>
          <a:bodyPr/>
          <a:lstStyle/>
          <a:p>
            <a:r>
              <a:rPr lang="en-US" dirty="0"/>
              <a:t> </a:t>
            </a:r>
            <a:r>
              <a:rPr lang="hu-HU" dirty="0"/>
              <a:t>D</a:t>
            </a:r>
            <a:r>
              <a:rPr lang="en-US" dirty="0" err="1"/>
              <a:t>osage</a:t>
            </a:r>
            <a:r>
              <a:rPr lang="en-US" dirty="0"/>
              <a:t> recommendation</a:t>
            </a:r>
          </a:p>
        </p:txBody>
      </p:sp>
      <p:sp>
        <p:nvSpPr>
          <p:cNvPr id="3" name="Content Placeholder 2">
            <a:extLst>
              <a:ext uri="{FF2B5EF4-FFF2-40B4-BE49-F238E27FC236}">
                <a16:creationId xmlns:a16="http://schemas.microsoft.com/office/drawing/2014/main" xmlns="" id="{470BC585-698F-7146-82F1-A012D2600592}"/>
              </a:ext>
            </a:extLst>
          </p:cNvPr>
          <p:cNvSpPr>
            <a:spLocks noGrp="1"/>
          </p:cNvSpPr>
          <p:nvPr>
            <p:ph idx="1"/>
          </p:nvPr>
        </p:nvSpPr>
        <p:spPr>
          <a:xfrm>
            <a:off x="838201" y="1954924"/>
            <a:ext cx="6798276" cy="4134212"/>
          </a:xfrm>
        </p:spPr>
        <p:txBody>
          <a:bodyPr>
            <a:normAutofit fontScale="70000" lnSpcReduction="20000"/>
          </a:bodyPr>
          <a:lstStyle/>
          <a:p>
            <a:r>
              <a:rPr lang="en-US" dirty="0"/>
              <a:t>Proprietary blend I : 2x</a:t>
            </a:r>
            <a:r>
              <a:rPr lang="hu-HU" dirty="0"/>
              <a:t>6</a:t>
            </a:r>
            <a:r>
              <a:rPr lang="en-US" dirty="0"/>
              <a:t> drops, morning and evening, for 3 days, then every 3 days then increased by 1-1 drops every 3 days to 2x</a:t>
            </a:r>
            <a:r>
              <a:rPr lang="hu-HU" dirty="0"/>
              <a:t>10</a:t>
            </a:r>
            <a:r>
              <a:rPr lang="en-US" dirty="0">
                <a:solidFill>
                  <a:prstClr val="black"/>
                </a:solidFill>
                <a:latin typeface="Calibri Light" panose="020F0302020204030204" pitchFamily="34" charset="0"/>
                <a:cs typeface="Calibri Light" panose="020F0302020204030204" pitchFamily="34" charset="0"/>
              </a:rPr>
              <a:t> </a:t>
            </a:r>
            <a:endParaRPr lang="en-US" dirty="0" smtClean="0">
              <a:solidFill>
                <a:prstClr val="black"/>
              </a:solidFill>
              <a:latin typeface="Calibri Light" panose="020F0302020204030204" pitchFamily="34" charset="0"/>
              <a:cs typeface="Calibri Light" panose="020F0302020204030204" pitchFamily="34" charset="0"/>
            </a:endParaRPr>
          </a:p>
          <a:p>
            <a:r>
              <a:rPr lang="en-US" dirty="0" smtClean="0">
                <a:solidFill>
                  <a:prstClr val="black"/>
                </a:solidFill>
                <a:latin typeface="Calibri Light" panose="020F0302020204030204" pitchFamily="34" charset="0"/>
                <a:cs typeface="Calibri Light" panose="020F0302020204030204" pitchFamily="34" charset="0"/>
              </a:rPr>
              <a:t>Proprietary </a:t>
            </a:r>
            <a:r>
              <a:rPr lang="en-US" dirty="0">
                <a:solidFill>
                  <a:prstClr val="black"/>
                </a:solidFill>
                <a:latin typeface="Calibri Light" panose="020F0302020204030204" pitchFamily="34" charset="0"/>
                <a:cs typeface="Calibri Light" panose="020F0302020204030204" pitchFamily="34" charset="0"/>
              </a:rPr>
              <a:t>blend III </a:t>
            </a:r>
            <a:r>
              <a:rPr lang="en-US" dirty="0" smtClean="0">
                <a:solidFill>
                  <a:prstClr val="black"/>
                </a:solidFill>
                <a:latin typeface="Calibri Light" panose="020F0302020204030204" pitchFamily="34" charset="0"/>
                <a:cs typeface="Calibri Light" panose="020F0302020204030204" pitchFamily="34" charset="0"/>
              </a:rPr>
              <a:t>:</a:t>
            </a:r>
            <a:r>
              <a:rPr lang="x-none" dirty="0"/>
              <a:t>1 sachet in the </a:t>
            </a:r>
            <a:r>
              <a:rPr lang="x-none" dirty="0" smtClean="0"/>
              <a:t>morning</a:t>
            </a:r>
            <a:r>
              <a:rPr lang="en-AU" dirty="0" smtClean="0"/>
              <a:t> for </a:t>
            </a:r>
            <a:r>
              <a:rPr lang="en-AU" dirty="0"/>
              <a:t>3</a:t>
            </a:r>
            <a:r>
              <a:rPr lang="hu-HU" dirty="0" smtClean="0"/>
              <a:t> days</a:t>
            </a:r>
            <a:r>
              <a:rPr lang="x-none" dirty="0" smtClean="0"/>
              <a:t>,</a:t>
            </a:r>
            <a:r>
              <a:rPr lang="en-AU" dirty="0" smtClean="0"/>
              <a:t>then</a:t>
            </a:r>
            <a:r>
              <a:rPr lang="x-none" dirty="0" smtClean="0"/>
              <a:t> </a:t>
            </a:r>
            <a:r>
              <a:rPr lang="x-none" dirty="0"/>
              <a:t>1 sachet in the morning and 1 sachet </a:t>
            </a:r>
            <a:r>
              <a:rPr lang="hu-HU" dirty="0" smtClean="0"/>
              <a:t>in the evening for 3 days, then 2 sachet in the morning and 1 sachet in the evening</a:t>
            </a:r>
            <a:r>
              <a:rPr lang="x-none" dirty="0" smtClean="0"/>
              <a:t> </a:t>
            </a:r>
            <a:endParaRPr lang="en-AU" dirty="0" smtClean="0"/>
          </a:p>
          <a:p>
            <a:r>
              <a:rPr lang="en-US" dirty="0">
                <a:latin typeface="Calibri" panose="020F0502020204030204" pitchFamily="34" charset="0"/>
                <a:cs typeface="Calibri" panose="020F0502020204030204" pitchFamily="34" charset="0"/>
              </a:rPr>
              <a:t>Proprietary blend </a:t>
            </a:r>
            <a:r>
              <a:rPr lang="en-US" dirty="0" smtClean="0">
                <a:latin typeface="Calibri" panose="020F0502020204030204" pitchFamily="34" charset="0"/>
                <a:cs typeface="Calibri" panose="020F0502020204030204" pitchFamily="34" charset="0"/>
              </a:rPr>
              <a:t>IV</a:t>
            </a:r>
            <a:r>
              <a:rPr lang="en-US" b="1" dirty="0" smtClean="0">
                <a:solidFill>
                  <a:schemeClr val="accent1">
                    <a:lumMod val="50000"/>
                  </a:schemeClr>
                </a:solidFill>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hu-HU" dirty="0">
                <a:cs typeface="Calibri" panose="020F0502020204030204" pitchFamily="34" charset="0"/>
              </a:rPr>
              <a:t>½ teaspoon in the morning for </a:t>
            </a:r>
            <a:r>
              <a:rPr lang="hu-HU" dirty="0" smtClean="0">
                <a:cs typeface="Calibri" panose="020F0502020204030204" pitchFamily="34" charset="0"/>
              </a:rPr>
              <a:t>7 days, </a:t>
            </a:r>
            <a:r>
              <a:rPr lang="hu-HU" dirty="0">
                <a:cs typeface="Calibri" panose="020F0502020204030204" pitchFamily="34" charset="0"/>
              </a:rPr>
              <a:t>then 1 teaspoon in the </a:t>
            </a:r>
            <a:r>
              <a:rPr lang="hu-HU" dirty="0" smtClean="0">
                <a:cs typeface="Calibri" panose="020F0502020204030204" pitchFamily="34" charset="0"/>
              </a:rPr>
              <a:t>morning</a:t>
            </a:r>
            <a:endParaRPr lang="en-US" dirty="0">
              <a:solidFill>
                <a:prstClr val="black"/>
              </a:solidFill>
              <a:latin typeface="Calibri Light" panose="020F0302020204030204" pitchFamily="34" charset="0"/>
              <a:cs typeface="Calibri Light" panose="020F0302020204030204" pitchFamily="34" charset="0"/>
            </a:endParaRPr>
          </a:p>
          <a:p>
            <a:r>
              <a:rPr lang="en-US" dirty="0">
                <a:solidFill>
                  <a:prstClr val="black"/>
                </a:solidFill>
                <a:latin typeface="Calibri Light" panose="020F0302020204030204" pitchFamily="34" charset="0"/>
                <a:cs typeface="Calibri Light" panose="020F0302020204030204" pitchFamily="34" charset="0"/>
              </a:rPr>
              <a:t>Proprietary blend V </a:t>
            </a:r>
            <a:r>
              <a:rPr lang="en-US" dirty="0" smtClean="0">
                <a:solidFill>
                  <a:prstClr val="black"/>
                </a:solidFill>
                <a:latin typeface="Calibri Light" panose="020F0302020204030204" pitchFamily="34" charset="0"/>
                <a:cs typeface="Calibri Light" panose="020F0302020204030204" pitchFamily="34" charset="0"/>
              </a:rPr>
              <a:t>: </a:t>
            </a:r>
            <a:r>
              <a:rPr lang="en-US" dirty="0">
                <a:solidFill>
                  <a:prstClr val="black"/>
                </a:solidFill>
                <a:latin typeface="Calibri Light" panose="020F0302020204030204" pitchFamily="34" charset="0"/>
                <a:cs typeface="Calibri Light" panose="020F0302020204030204" pitchFamily="34" charset="0"/>
              </a:rPr>
              <a:t>1 teaspoon in the evening for 7 days, then 2 teaspoon in the morning and in the </a:t>
            </a:r>
            <a:r>
              <a:rPr lang="en-US" dirty="0" smtClean="0">
                <a:solidFill>
                  <a:prstClr val="black"/>
                </a:solidFill>
                <a:latin typeface="Calibri Light" panose="020F0302020204030204" pitchFamily="34" charset="0"/>
                <a:cs typeface="Calibri Light" panose="020F0302020204030204" pitchFamily="34" charset="0"/>
              </a:rPr>
              <a:t>evening</a:t>
            </a:r>
          </a:p>
          <a:p>
            <a:pPr marL="0" indent="0">
              <a:buNone/>
            </a:pPr>
            <a:endParaRPr lang="en-US" dirty="0">
              <a:solidFill>
                <a:prstClr val="black"/>
              </a:solidFill>
              <a:latin typeface="Calibri Light" panose="020F0302020204030204" pitchFamily="34" charset="0"/>
              <a:cs typeface="Calibri Light" panose="020F0302020204030204" pitchFamily="34" charset="0"/>
            </a:endParaRPr>
          </a:p>
          <a:p>
            <a:pPr marR="0">
              <a:lnSpc>
                <a:spcPct val="90000"/>
              </a:lnSpc>
              <a:spcBef>
                <a:spcPts val="0"/>
              </a:spcBef>
              <a:spcAft>
                <a:spcPts val="600"/>
              </a:spcAft>
            </a:pPr>
            <a:r>
              <a:rPr lang="hu-HU" sz="2800" dirty="0" smtClean="0">
                <a:latin typeface="Calibri" panose="020F0502020204030204" pitchFamily="34" charset="0"/>
                <a:cs typeface="Calibri" panose="020F0502020204030204" pitchFamily="34" charset="0"/>
              </a:rPr>
              <a:t>Proprietary </a:t>
            </a:r>
            <a:r>
              <a:rPr lang="hu-HU" sz="2800" dirty="0">
                <a:latin typeface="Calibri" panose="020F0502020204030204" pitchFamily="34" charset="0"/>
                <a:cs typeface="Calibri" panose="020F0502020204030204" pitchFamily="34" charset="0"/>
              </a:rPr>
              <a:t>blend </a:t>
            </a:r>
            <a:r>
              <a:rPr lang="hu-HU" sz="2800" dirty="0" smtClean="0">
                <a:latin typeface="Calibri" panose="020F0502020204030204" pitchFamily="34" charset="0"/>
                <a:cs typeface="Calibri" panose="020F0502020204030204" pitchFamily="34" charset="0"/>
              </a:rPr>
              <a:t>VI:</a:t>
            </a:r>
            <a:r>
              <a:rPr lang="hu-HU" sz="2800" dirty="0" smtClean="0"/>
              <a:t> </a:t>
            </a:r>
            <a:r>
              <a:rPr lang="hu-HU" sz="2800" dirty="0"/>
              <a:t>1 in the morning and 1 in the </a:t>
            </a:r>
            <a:r>
              <a:rPr lang="hu-HU" sz="2800" dirty="0" smtClean="0"/>
              <a:t>evening for 7 days, then 2 in the morning and 2 in the evening</a:t>
            </a:r>
          </a:p>
          <a:p>
            <a:pPr marR="0">
              <a:lnSpc>
                <a:spcPct val="90000"/>
              </a:lnSpc>
              <a:spcBef>
                <a:spcPts val="0"/>
              </a:spcBef>
              <a:spcAft>
                <a:spcPts val="600"/>
              </a:spcAft>
            </a:pPr>
            <a:endParaRPr lang="en-US" sz="2800" dirty="0">
              <a:effectLst/>
              <a:latin typeface="Calibri" panose="020F0502020204030204" pitchFamily="34" charset="0"/>
              <a:cs typeface="Calibri" panose="020F0502020204030204" pitchFamily="34" charset="0"/>
            </a:endParaRPr>
          </a:p>
          <a:p>
            <a:endParaRPr lang="en-US" dirty="0">
              <a:solidFill>
                <a:prstClr val="black"/>
              </a:solidFill>
              <a:latin typeface="Calibri Light" panose="020F0302020204030204" pitchFamily="34" charset="0"/>
              <a:cs typeface="Calibri Light" panose="020F0302020204030204" pitchFamily="34" charset="0"/>
            </a:endParaRPr>
          </a:p>
          <a:p>
            <a:endParaRPr lang="en-US" dirty="0"/>
          </a:p>
        </p:txBody>
      </p:sp>
      <p:pic>
        <p:nvPicPr>
          <p:cNvPr id="4" name="Picture 3" descr="Text&#10;&#10;Description automatically generated">
            <a:extLst>
              <a:ext uri="{FF2B5EF4-FFF2-40B4-BE49-F238E27FC236}">
                <a16:creationId xmlns:a16="http://schemas.microsoft.com/office/drawing/2014/main" xmlns="" id="{06812211-4047-0B4B-A05E-F04AB4F82AFA}"/>
              </a:ext>
            </a:extLst>
          </p:cNvPr>
          <p:cNvPicPr>
            <a:picLocks noChangeAspect="1"/>
          </p:cNvPicPr>
          <p:nvPr/>
        </p:nvPicPr>
        <p:blipFill>
          <a:blip r:embed="rId2"/>
          <a:stretch>
            <a:fillRect/>
          </a:stretch>
        </p:blipFill>
        <p:spPr>
          <a:xfrm>
            <a:off x="8328991" y="1925"/>
            <a:ext cx="3863009" cy="6480175"/>
          </a:xfrm>
          <a:prstGeom prst="rect">
            <a:avLst/>
          </a:prstGeom>
        </p:spPr>
      </p:pic>
      <p:pic>
        <p:nvPicPr>
          <p:cNvPr id="5" name="Google Shape;215;p16">
            <a:extLst>
              <a:ext uri="{FF2B5EF4-FFF2-40B4-BE49-F238E27FC236}">
                <a16:creationId xmlns:a16="http://schemas.microsoft.com/office/drawing/2014/main" xmlns="" id="{722248C7-B285-814C-BC95-E4B211171CD7}"/>
              </a:ext>
            </a:extLst>
          </p:cNvPr>
          <p:cNvPicPr preferRelativeResize="0"/>
          <p:nvPr/>
        </p:nvPicPr>
        <p:blipFill rotWithShape="1">
          <a:blip r:embed="rId3">
            <a:alphaModFix/>
          </a:blip>
          <a:srcRect/>
          <a:stretch/>
        </p:blipFill>
        <p:spPr>
          <a:xfrm>
            <a:off x="0" y="6389075"/>
            <a:ext cx="12192000" cy="468923"/>
          </a:xfrm>
          <a:prstGeom prst="rect">
            <a:avLst/>
          </a:prstGeom>
          <a:noFill/>
          <a:ln>
            <a:noFill/>
          </a:ln>
        </p:spPr>
      </p:pic>
      <p:sp>
        <p:nvSpPr>
          <p:cNvPr id="6" name="Rectangle 5">
            <a:extLst>
              <a:ext uri="{FF2B5EF4-FFF2-40B4-BE49-F238E27FC236}">
                <a16:creationId xmlns:a16="http://schemas.microsoft.com/office/drawing/2014/main" xmlns="" id="{3C0E29E6-238D-194B-8564-B639EC1EB92F}"/>
              </a:ext>
            </a:extLst>
          </p:cNvPr>
          <p:cNvSpPr/>
          <p:nvPr/>
        </p:nvSpPr>
        <p:spPr>
          <a:xfrm>
            <a:off x="2375452" y="6454259"/>
            <a:ext cx="7017026" cy="338554"/>
          </a:xfrm>
          <a:prstGeom prst="rect">
            <a:avLst/>
          </a:prstGeom>
        </p:spPr>
        <p:txBody>
          <a:bodyPr wrap="square">
            <a:spAutoFit/>
          </a:bodyPr>
          <a:lstStyle/>
          <a:p>
            <a:pPr lvl="0" algn="ctr"/>
            <a:r>
              <a:rPr lang="en-US" sz="1600" b="1" dirty="0">
                <a:solidFill>
                  <a:srgbClr val="E2D5A7"/>
                </a:solidFill>
                <a:ea typeface="Calibri"/>
                <a:cs typeface="Calibri"/>
                <a:sym typeface="Calibri"/>
              </a:rPr>
              <a:t>International Science and Nutrition Society – CURARE CAUSAM – ISNS 2022  </a:t>
            </a:r>
            <a:endParaRPr lang="en-US" sz="2400" dirty="0"/>
          </a:p>
        </p:txBody>
      </p:sp>
    </p:spTree>
    <p:extLst>
      <p:ext uri="{BB962C8B-B14F-4D97-AF65-F5344CB8AC3E}">
        <p14:creationId xmlns:p14="http://schemas.microsoft.com/office/powerpoint/2010/main" val="301382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141B0-FD54-E945-BD84-8956A51AD43B}"/>
              </a:ext>
            </a:extLst>
          </p:cNvPr>
          <p:cNvSpPr>
            <a:spLocks noGrp="1"/>
          </p:cNvSpPr>
          <p:nvPr>
            <p:ph type="title"/>
          </p:nvPr>
        </p:nvSpPr>
        <p:spPr>
          <a:xfrm>
            <a:off x="0" y="2303118"/>
            <a:ext cx="5300067" cy="1384299"/>
          </a:xfrm>
        </p:spPr>
        <p:txBody>
          <a:bodyPr anchor="b">
            <a:noAutofit/>
          </a:bodyPr>
          <a:lstStyle/>
          <a:p>
            <a:pPr algn="ctr"/>
            <a:r>
              <a:rPr lang="en-US" dirty="0">
                <a:solidFill>
                  <a:schemeClr val="accent1">
                    <a:lumMod val="50000"/>
                  </a:schemeClr>
                </a:solidFill>
              </a:rPr>
              <a:t>ISNS </a:t>
            </a:r>
            <a:br>
              <a:rPr lang="en-US" dirty="0">
                <a:solidFill>
                  <a:schemeClr val="accent1">
                    <a:lumMod val="50000"/>
                  </a:schemeClr>
                </a:solidFill>
              </a:rPr>
            </a:br>
            <a:r>
              <a:rPr lang="en-US" dirty="0">
                <a:solidFill>
                  <a:schemeClr val="accent1">
                    <a:lumMod val="50000"/>
                  </a:schemeClr>
                </a:solidFill>
              </a:rPr>
              <a:t>CASE </a:t>
            </a:r>
            <a:r>
              <a:rPr lang="en-US" dirty="0" smtClean="0">
                <a:solidFill>
                  <a:schemeClr val="accent1">
                    <a:lumMod val="50000"/>
                  </a:schemeClr>
                </a:solidFill>
              </a:rPr>
              <a:t>STUDY</a:t>
            </a: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
            </a:r>
            <a:br>
              <a:rPr lang="en-US" dirty="0">
                <a:solidFill>
                  <a:schemeClr val="accent1">
                    <a:lumMod val="50000"/>
                  </a:schemeClr>
                </a:solidFill>
              </a:rPr>
            </a:br>
            <a:r>
              <a:rPr lang="en-US" dirty="0" smtClean="0">
                <a:solidFill>
                  <a:schemeClr val="accent1">
                    <a:lumMod val="50000"/>
                  </a:schemeClr>
                </a:solidFill>
              </a:rPr>
              <a:t> </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DA8D7E32-7B51-E944-916A-163A51BD489F}"/>
              </a:ext>
            </a:extLst>
          </p:cNvPr>
          <p:cNvSpPr>
            <a:spLocks noGrp="1"/>
          </p:cNvSpPr>
          <p:nvPr>
            <p:ph idx="1"/>
          </p:nvPr>
        </p:nvSpPr>
        <p:spPr>
          <a:xfrm>
            <a:off x="4453142" y="534772"/>
            <a:ext cx="7162209" cy="4673601"/>
          </a:xfrm>
        </p:spPr>
        <p:txBody>
          <a:bodyPr anchor="t">
            <a:noAutofit/>
          </a:bodyPr>
          <a:lstStyle/>
          <a:p>
            <a:pPr marL="0" indent="0">
              <a:buNone/>
            </a:pPr>
            <a:endParaRPr lang="en-US" sz="1700" b="1" dirty="0">
              <a:solidFill>
                <a:schemeClr val="accent1">
                  <a:lumMod val="50000"/>
                </a:schemeClr>
              </a:solidFill>
            </a:endParaRPr>
          </a:p>
          <a:p>
            <a:pPr marL="0" indent="0">
              <a:spcBef>
                <a:spcPts val="0"/>
              </a:spcBef>
              <a:spcAft>
                <a:spcPts val="600"/>
              </a:spcAft>
              <a:buNone/>
            </a:pPr>
            <a:r>
              <a:rPr lang="en-US" sz="1800" dirty="0">
                <a:latin typeface="Calibri" panose="020F0502020204030204" pitchFamily="34" charset="0"/>
                <a:cs typeface="Calibri" panose="020F0502020204030204" pitchFamily="34" charset="0"/>
              </a:rPr>
              <a:t>Additional proposal:</a:t>
            </a:r>
          </a:p>
          <a:p>
            <a:pPr>
              <a:spcBef>
                <a:spcPts val="0"/>
              </a:spcBef>
              <a:spcAft>
                <a:spcPts val="600"/>
              </a:spcAft>
            </a:pPr>
            <a:endParaRPr lang="en-US" sz="1800" dirty="0" smtClean="0">
              <a:latin typeface="Calibri" panose="020F0502020204030204" pitchFamily="34" charset="0"/>
              <a:cs typeface="Calibri" panose="020F0502020204030204" pitchFamily="34" charset="0"/>
            </a:endParaRPr>
          </a:p>
          <a:p>
            <a:pPr>
              <a:spcBef>
                <a:spcPts val="0"/>
              </a:spcBef>
              <a:spcAft>
                <a:spcPts val="600"/>
              </a:spcAft>
            </a:pPr>
            <a:endParaRPr lang="en-US" sz="1800" dirty="0">
              <a:latin typeface="Calibri" panose="020F0502020204030204" pitchFamily="34" charset="0"/>
              <a:cs typeface="Calibri" panose="020F0502020204030204" pitchFamily="34" charset="0"/>
            </a:endParaRPr>
          </a:p>
          <a:p>
            <a:pPr>
              <a:spcBef>
                <a:spcPts val="0"/>
              </a:spcBef>
              <a:spcAft>
                <a:spcPts val="600"/>
              </a:spcAft>
            </a:pPr>
            <a:r>
              <a:rPr lang="en-US" sz="1800" dirty="0" smtClean="0">
                <a:latin typeface="Calibri" panose="020F0502020204030204" pitchFamily="34" charset="0"/>
                <a:cs typeface="Calibri" panose="020F0502020204030204" pitchFamily="34" charset="0"/>
              </a:rPr>
              <a:t>A </a:t>
            </a:r>
            <a:r>
              <a:rPr lang="en-US" sz="1800" dirty="0">
                <a:latin typeface="Calibri" panose="020F0502020204030204" pitchFamily="34" charset="0"/>
                <a:cs typeface="Calibri" panose="020F0502020204030204" pitchFamily="34" charset="0"/>
              </a:rPr>
              <a:t>special diet based on my personal experience (more than 10 years)</a:t>
            </a:r>
          </a:p>
          <a:p>
            <a:pPr>
              <a:spcBef>
                <a:spcPts val="0"/>
              </a:spcBef>
              <a:spcAft>
                <a:spcPts val="600"/>
              </a:spcAft>
            </a:pPr>
            <a:endParaRPr lang="en-US" sz="1800" dirty="0" smtClean="0">
              <a:latin typeface="Calibri" panose="020F0502020204030204" pitchFamily="34" charset="0"/>
              <a:cs typeface="Calibri" panose="020F0502020204030204" pitchFamily="34" charset="0"/>
            </a:endParaRPr>
          </a:p>
          <a:p>
            <a:pPr>
              <a:spcBef>
                <a:spcPts val="0"/>
              </a:spcBef>
              <a:spcAft>
                <a:spcPts val="600"/>
              </a:spcAft>
            </a:pPr>
            <a:r>
              <a:rPr lang="en-US" sz="1800" dirty="0">
                <a:latin typeface="Calibri" panose="020F0502020204030204" pitchFamily="34" charset="0"/>
                <a:cs typeface="Calibri" panose="020F0502020204030204" pitchFamily="34" charset="0"/>
              </a:rPr>
              <a:t>Exercises to achieve a positive mental and emotional state</a:t>
            </a:r>
            <a:endParaRPr lang="hu-HU" sz="1800" dirty="0">
              <a:latin typeface="Calibri" panose="020F0502020204030204" pitchFamily="34" charset="0"/>
              <a:cs typeface="Calibri" panose="020F0502020204030204" pitchFamily="34" charset="0"/>
            </a:endParaRPr>
          </a:p>
          <a:p>
            <a:pPr marL="0" indent="0">
              <a:buNone/>
            </a:pPr>
            <a:endParaRPr lang="en-US" sz="1700" dirty="0"/>
          </a:p>
          <a:p>
            <a:pPr marL="0" indent="0">
              <a:buNone/>
            </a:pPr>
            <a:endParaRPr lang="en-US" sz="1800" dirty="0"/>
          </a:p>
        </p:txBody>
      </p:sp>
      <p:pic>
        <p:nvPicPr>
          <p:cNvPr id="18" name="Content Placeholder 10" descr="Logo&#10;&#10;Description automatically generated">
            <a:extLst>
              <a:ext uri="{FF2B5EF4-FFF2-40B4-BE49-F238E27FC236}">
                <a16:creationId xmlns:a16="http://schemas.microsoft.com/office/drawing/2014/main" xmlns="" id="{10EBFF38-10DB-F041-B78A-6E28628D103E}"/>
              </a:ext>
            </a:extLst>
          </p:cNvPr>
          <p:cNvPicPr>
            <a:picLocks noChangeAspect="1"/>
          </p:cNvPicPr>
          <p:nvPr/>
        </p:nvPicPr>
        <p:blipFill>
          <a:blip r:embed="rId3"/>
          <a:stretch>
            <a:fillRect/>
          </a:stretch>
        </p:blipFill>
        <p:spPr>
          <a:xfrm>
            <a:off x="1308872" y="3952631"/>
            <a:ext cx="2254584" cy="1961461"/>
          </a:xfrm>
          <a:prstGeom prst="rect">
            <a:avLst/>
          </a:prstGeom>
        </p:spPr>
      </p:pic>
      <p:sp>
        <p:nvSpPr>
          <p:cNvPr id="8" name="Rectangle 7">
            <a:extLst>
              <a:ext uri="{FF2B5EF4-FFF2-40B4-BE49-F238E27FC236}">
                <a16:creationId xmlns:a16="http://schemas.microsoft.com/office/drawing/2014/main" xmlns="" id="{9EE4E47E-42D3-604E-BDD3-E8BF6BA9C0F2}"/>
              </a:ext>
            </a:extLst>
          </p:cNvPr>
          <p:cNvSpPr/>
          <p:nvPr/>
        </p:nvSpPr>
        <p:spPr>
          <a:xfrm>
            <a:off x="-24537" y="6444907"/>
            <a:ext cx="12191998" cy="40511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BC922B12-2B04-1642-87A5-7672DC7FD53C}"/>
              </a:ext>
            </a:extLst>
          </p:cNvPr>
          <p:cNvSpPr/>
          <p:nvPr/>
        </p:nvSpPr>
        <p:spPr>
          <a:xfrm>
            <a:off x="2549786" y="6519446"/>
            <a:ext cx="7043351"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2D5A7"/>
                </a:solidFill>
                <a:effectLst/>
                <a:uLnTx/>
                <a:uFillTx/>
                <a:latin typeface="Calibri" panose="020F0502020204030204"/>
                <a:ea typeface="+mn-ea"/>
                <a:cs typeface="+mn-cs"/>
              </a:rPr>
              <a:t>International Science and Nutrition Society – CURARE CAUSAM – ISNS 2021  </a:t>
            </a:r>
          </a:p>
        </p:txBody>
      </p:sp>
    </p:spTree>
    <p:extLst>
      <p:ext uri="{BB962C8B-B14F-4D97-AF65-F5344CB8AC3E}">
        <p14:creationId xmlns:p14="http://schemas.microsoft.com/office/powerpoint/2010/main" val="113786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4089</TotalTime>
  <Words>456</Words>
  <Application>Microsoft Macintosh PowerPoint</Application>
  <PresentationFormat>Custom</PresentationFormat>
  <Paragraphs>50</Paragraphs>
  <Slides>6</Slides>
  <Notes>4</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2_Office Theme</vt:lpstr>
      <vt:lpstr>PowerPoint Presentation</vt:lpstr>
      <vt:lpstr>Case study-11.01.2022   Dr. Norbert Ketskés</vt:lpstr>
      <vt:lpstr>PROPRIETARY BLENDS LEGEND</vt:lpstr>
      <vt:lpstr>PowerPoint Presentation</vt:lpstr>
      <vt:lpstr> Dosage recommendation</vt:lpstr>
      <vt:lpstr>ISNS  CASE STUDY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with Dr. Christina Rahm   We will get started shortly.</dc:title>
  <dc:creator>jayla.archie@gmail.com</dc:creator>
  <cp:lastModifiedBy>Microsoft Office User</cp:lastModifiedBy>
  <cp:revision>50</cp:revision>
  <dcterms:created xsi:type="dcterms:W3CDTF">2021-12-02T22:17:18Z</dcterms:created>
  <dcterms:modified xsi:type="dcterms:W3CDTF">2022-10-31T23:23:10Z</dcterms:modified>
</cp:coreProperties>
</file>